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56" r:id="rId1"/>
  </p:sldMasterIdLst>
  <p:notesMasterIdLst>
    <p:notesMasterId r:id="rId39"/>
  </p:notesMasterIdLst>
  <p:sldIdLst>
    <p:sldId id="256" r:id="rId2"/>
    <p:sldId id="257" r:id="rId3"/>
    <p:sldId id="265" r:id="rId4"/>
    <p:sldId id="298" r:id="rId5"/>
    <p:sldId id="300" r:id="rId6"/>
    <p:sldId id="299" r:id="rId7"/>
    <p:sldId id="260" r:id="rId8"/>
    <p:sldId id="261" r:id="rId9"/>
    <p:sldId id="262" r:id="rId10"/>
    <p:sldId id="267" r:id="rId11"/>
    <p:sldId id="268" r:id="rId12"/>
    <p:sldId id="273" r:id="rId13"/>
    <p:sldId id="269" r:id="rId14"/>
    <p:sldId id="270" r:id="rId15"/>
    <p:sldId id="271" r:id="rId16"/>
    <p:sldId id="301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2" r:id="rId25"/>
    <p:sldId id="302" r:id="rId26"/>
    <p:sldId id="284" r:id="rId27"/>
    <p:sldId id="286" r:id="rId28"/>
    <p:sldId id="287" r:id="rId29"/>
    <p:sldId id="288" r:id="rId30"/>
    <p:sldId id="289" r:id="rId31"/>
    <p:sldId id="291" r:id="rId32"/>
    <p:sldId id="293" r:id="rId33"/>
    <p:sldId id="294" r:id="rId34"/>
    <p:sldId id="295" r:id="rId35"/>
    <p:sldId id="296" r:id="rId36"/>
    <p:sldId id="290" r:id="rId37"/>
    <p:sldId id="297" r:id="rId3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  <a:srgbClr val="FF0000"/>
    <a:srgbClr val="336699"/>
    <a:srgbClr val="333399"/>
    <a:srgbClr val="777777"/>
    <a:srgbClr val="FFFF00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65" autoAdjust="0"/>
    <p:restoredTop sz="94660"/>
  </p:normalViewPr>
  <p:slideViewPr>
    <p:cSldViewPr>
      <p:cViewPr varScale="1">
        <p:scale>
          <a:sx n="129" d="100"/>
          <a:sy n="129" d="100"/>
        </p:scale>
        <p:origin x="-30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Asıl metin stillerini düzenlemek için tıklatın</a:t>
            </a:r>
          </a:p>
          <a:p>
            <a:pPr lvl="1"/>
            <a:r>
              <a:rPr lang="en-US" noProof="0" smtClean="0"/>
              <a:t>İkinci düzey</a:t>
            </a:r>
          </a:p>
          <a:p>
            <a:pPr lvl="2"/>
            <a:r>
              <a:rPr lang="en-US" noProof="0" smtClean="0"/>
              <a:t>Üçüncü düzey</a:t>
            </a:r>
          </a:p>
          <a:p>
            <a:pPr lvl="3"/>
            <a:r>
              <a:rPr lang="en-US" noProof="0" smtClean="0"/>
              <a:t>Dördüncü düzey</a:t>
            </a:r>
          </a:p>
          <a:p>
            <a:pPr lvl="4"/>
            <a:r>
              <a:rPr lang="en-US" noProof="0" smtClean="0"/>
              <a:t>Beşinci düzey</a:t>
            </a:r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7CCC15E1-CA56-4E46-8FEB-C57DDA0984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9899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D7A1CB-09BE-4855-9D8D-B9F498618A99}" type="slidenum">
              <a:rPr lang="en-US"/>
              <a:pPr/>
              <a:t>36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pPr eaLnBrk="1" hangingPunct="1"/>
            <a:endParaRPr lang="tr-T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938213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  <a:latin typeface="CMU Sans Serif" pitchFamily="2" charset="0"/>
                <a:ea typeface="CMU Sans Serif" pitchFamily="2" charset="0"/>
                <a:cs typeface="CMU Sans Serif" pitchFamily="2" charset="0"/>
              </a:defRPr>
            </a:lvl1pPr>
          </a:lstStyle>
          <a:p>
            <a:r>
              <a:rPr lang="en-US" dirty="0" err="1"/>
              <a:t>Asıl</a:t>
            </a:r>
            <a:r>
              <a:rPr lang="en-US" dirty="0"/>
              <a:t> </a:t>
            </a:r>
            <a:r>
              <a:rPr lang="en-US" dirty="0" err="1"/>
              <a:t>başlık</a:t>
            </a:r>
            <a:r>
              <a:rPr lang="en-US" dirty="0"/>
              <a:t> </a:t>
            </a:r>
            <a:r>
              <a:rPr lang="en-US" dirty="0" err="1"/>
              <a:t>stili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tıklatın</a:t>
            </a:r>
            <a:endParaRPr lang="en-US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rgbClr val="777777"/>
                </a:solidFill>
                <a:latin typeface="CMU Sans Serif Demi Condensed" pitchFamily="2" charset="0"/>
                <a:ea typeface="CMU Sans Serif Demi Condensed" pitchFamily="2" charset="0"/>
                <a:cs typeface="CMU Sans Serif Demi Condensed" pitchFamily="2" charset="0"/>
              </a:defRPr>
            </a:lvl1pPr>
          </a:lstStyle>
          <a:p>
            <a:r>
              <a:rPr lang="en-US" dirty="0" err="1"/>
              <a:t>Asıl</a:t>
            </a:r>
            <a:r>
              <a:rPr lang="en-US" dirty="0"/>
              <a:t> alt </a:t>
            </a:r>
            <a:r>
              <a:rPr lang="en-US" dirty="0" err="1"/>
              <a:t>başlık</a:t>
            </a:r>
            <a:r>
              <a:rPr lang="en-US" dirty="0"/>
              <a:t> </a:t>
            </a:r>
            <a:r>
              <a:rPr lang="en-US" dirty="0" err="1"/>
              <a:t>stilini</a:t>
            </a:r>
            <a:r>
              <a:rPr lang="en-US" dirty="0"/>
              <a:t> </a:t>
            </a:r>
            <a:r>
              <a:rPr lang="en-US" dirty="0" err="1"/>
              <a:t>düzenlemek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tıklatın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smtClean="0"/>
              <a:t>14 Şubat 2015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AKSOY,     Ankara YEF Günleri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A62C3A-5779-49C4-8C84-2DF483666FA6}" type="slidenum">
              <a:rPr lang="en-US"/>
              <a:pPr>
                <a:defRPr/>
              </a:pPr>
              <a:t>‹#›</a:t>
            </a:fld>
            <a:r>
              <a:rPr lang="tr-TR"/>
              <a:t>/35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823075" y="274638"/>
            <a:ext cx="2212975" cy="6107112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179388" y="274638"/>
            <a:ext cx="6491287" cy="6107112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smtClean="0"/>
              <a:t>14 Şubat 2015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AKSOY,     Ankara YEF Günleri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5768DB-2447-406F-954D-4DF32C4DDB3D}" type="slidenum">
              <a:rPr lang="en-US"/>
              <a:pPr>
                <a:defRPr/>
              </a:pPr>
              <a:t>‹#›</a:t>
            </a:fld>
            <a:r>
              <a:rPr lang="tr-TR"/>
              <a:t>/35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388" y="274638"/>
            <a:ext cx="8856662" cy="633412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179388" y="981075"/>
            <a:ext cx="4316412" cy="540067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981075"/>
            <a:ext cx="4316413" cy="540067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smtClean="0"/>
              <a:t>14 Şubat 2015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AKSOY,     Ankara YEF Günleri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B3E55-D32B-465F-BBF6-2C2A5D05B1D6}" type="slidenum">
              <a:rPr lang="en-US"/>
              <a:pPr>
                <a:defRPr/>
              </a:pPr>
              <a:t>‹#›</a:t>
            </a:fld>
            <a:r>
              <a:rPr lang="tr-TR"/>
              <a:t>/35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smtClean="0"/>
              <a:t>14 Şubat 2015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AKSOY,     Ankara YEF Günleri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C69A22-EAB7-4338-8B68-13C6C7566F14}" type="slidenum">
              <a:rPr lang="en-US" smtClean="0"/>
              <a:pPr>
                <a:defRPr/>
              </a:pPr>
              <a:t>‹#›</a:t>
            </a:fld>
            <a:r>
              <a:rPr lang="tr-TR" dirty="0" smtClean="0"/>
              <a:t>/37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dirty="0" smtClean="0"/>
              <a:t>Asıl metin stillerini düzenlemek için tıklatın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smtClean="0"/>
              <a:t>14 Şubat 2015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AKSOY,     Ankara YEF Günleri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8167F-8AFB-48B7-BAE7-AD4AF7F3218D}" type="slidenum">
              <a:rPr lang="en-US"/>
              <a:pPr>
                <a:defRPr/>
              </a:pPr>
              <a:t>‹#›</a:t>
            </a:fld>
            <a:r>
              <a:rPr lang="tr-TR"/>
              <a:t>/35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179388" y="981075"/>
            <a:ext cx="4316412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981075"/>
            <a:ext cx="4316413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smtClean="0"/>
              <a:t>14 Şubat 2015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AKSOY,     Ankara YEF Günleri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9D40A-4369-4490-B514-E983E5262E08}" type="slidenum">
              <a:rPr lang="en-US"/>
              <a:pPr>
                <a:defRPr/>
              </a:pPr>
              <a:t>‹#›</a:t>
            </a:fld>
            <a:r>
              <a:rPr lang="tr-TR"/>
              <a:t>/35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smtClean="0"/>
              <a:t>14 Şubat 2015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AKSOY,     Ankara YEF Günleri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F151D1-43A7-42F1-8926-8F06D0942775}" type="slidenum">
              <a:rPr lang="en-US"/>
              <a:pPr>
                <a:defRPr/>
              </a:pPr>
              <a:t>‹#›</a:t>
            </a:fld>
            <a:r>
              <a:rPr lang="tr-TR"/>
              <a:t>/35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smtClean="0"/>
              <a:t>14 Şubat 2015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AKSOY,     Ankara YEF Günleri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8380F-187D-4372-9334-2F2EFCDBADD7}" type="slidenum">
              <a:rPr lang="en-US"/>
              <a:pPr>
                <a:defRPr/>
              </a:pPr>
              <a:t>‹#›</a:t>
            </a:fld>
            <a:r>
              <a:rPr lang="tr-TR"/>
              <a:t>/35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979613" y="6572273"/>
            <a:ext cx="1949445" cy="285727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smtClean="0"/>
              <a:t>14 Şubat 2015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smtClean="0"/>
              <a:t>A. AKSOY,     Ankara YEF Günleri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FDBFE-BC49-4A6E-B1F9-C58C3C31463E}" type="slidenum">
              <a:rPr lang="en-US"/>
              <a:pPr>
                <a:defRPr/>
              </a:pPr>
              <a:t>‹#›</a:t>
            </a:fld>
            <a:r>
              <a:rPr lang="tr-TR"/>
              <a:t>/35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smtClean="0"/>
              <a:t>14 Şubat 2015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AKSOY,     Ankara YEF Günleri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521C7-82AB-4B35-A3C5-3AA08F71E1E9}" type="slidenum">
              <a:rPr lang="en-US"/>
              <a:pPr>
                <a:defRPr/>
              </a:pPr>
              <a:t>‹#›</a:t>
            </a:fld>
            <a:r>
              <a:rPr lang="tr-TR"/>
              <a:t>/35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smtClean="0"/>
              <a:t>14 Şubat 2015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AKSOY,     Ankara YEF Günleri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2F4F2-4EEC-4710-8D28-03569E82D9E5}" type="slidenum">
              <a:rPr lang="en-US"/>
              <a:pPr>
                <a:defRPr/>
              </a:pPr>
              <a:t>‹#›</a:t>
            </a:fld>
            <a:r>
              <a:rPr lang="tr-TR"/>
              <a:t>/35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274638"/>
            <a:ext cx="8856662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Asıl</a:t>
            </a:r>
            <a:r>
              <a:rPr lang="en-US" dirty="0" smtClean="0"/>
              <a:t> </a:t>
            </a:r>
            <a:r>
              <a:rPr lang="en-US" dirty="0" err="1" smtClean="0"/>
              <a:t>başlık</a:t>
            </a:r>
            <a:r>
              <a:rPr lang="en-US" dirty="0" smtClean="0"/>
              <a:t> </a:t>
            </a:r>
            <a:r>
              <a:rPr lang="en-US" dirty="0" err="1" smtClean="0"/>
              <a:t>stili</a:t>
            </a:r>
            <a:r>
              <a:rPr lang="en-US" dirty="0" smtClean="0"/>
              <a:t> </a:t>
            </a:r>
            <a:r>
              <a:rPr lang="en-US" dirty="0" err="1" smtClean="0"/>
              <a:t>için</a:t>
            </a:r>
            <a:r>
              <a:rPr lang="en-US" dirty="0" smtClean="0"/>
              <a:t> </a:t>
            </a:r>
            <a:r>
              <a:rPr lang="en-US" dirty="0" err="1" smtClean="0"/>
              <a:t>tıklatın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981075"/>
            <a:ext cx="878522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Asıl</a:t>
            </a:r>
            <a:r>
              <a:rPr lang="en-US" dirty="0" smtClean="0"/>
              <a:t> </a:t>
            </a:r>
            <a:r>
              <a:rPr lang="en-US" dirty="0" err="1" smtClean="0"/>
              <a:t>metin</a:t>
            </a:r>
            <a:r>
              <a:rPr lang="en-US" dirty="0" smtClean="0"/>
              <a:t> </a:t>
            </a:r>
            <a:r>
              <a:rPr lang="en-US" dirty="0" err="1" smtClean="0"/>
              <a:t>stillerini</a:t>
            </a:r>
            <a:r>
              <a:rPr lang="en-US" dirty="0" smtClean="0"/>
              <a:t> </a:t>
            </a:r>
            <a:r>
              <a:rPr lang="en-US" dirty="0" err="1" smtClean="0"/>
              <a:t>düzenlemek</a:t>
            </a:r>
            <a:r>
              <a:rPr lang="en-US" dirty="0" smtClean="0"/>
              <a:t> </a:t>
            </a:r>
            <a:r>
              <a:rPr lang="en-US" dirty="0" err="1" smtClean="0"/>
              <a:t>için</a:t>
            </a:r>
            <a:r>
              <a:rPr lang="en-US" dirty="0" smtClean="0"/>
              <a:t> </a:t>
            </a:r>
            <a:r>
              <a:rPr lang="en-US" dirty="0" err="1" smtClean="0"/>
              <a:t>tıklatın</a:t>
            </a:r>
            <a:endParaRPr lang="en-US" dirty="0" smtClean="0"/>
          </a:p>
          <a:p>
            <a:pPr lvl="1"/>
            <a:r>
              <a:rPr lang="en-US" dirty="0" err="1" smtClean="0"/>
              <a:t>İkinci</a:t>
            </a:r>
            <a:r>
              <a:rPr lang="en-US" dirty="0" smtClean="0"/>
              <a:t> </a:t>
            </a:r>
            <a:r>
              <a:rPr lang="en-US" dirty="0" err="1" smtClean="0"/>
              <a:t>düzey</a:t>
            </a:r>
            <a:endParaRPr lang="en-US" dirty="0" smtClean="0"/>
          </a:p>
          <a:p>
            <a:pPr lvl="2"/>
            <a:r>
              <a:rPr lang="en-US" dirty="0" err="1" smtClean="0"/>
              <a:t>Üçüncü</a:t>
            </a:r>
            <a:r>
              <a:rPr lang="en-US" dirty="0" smtClean="0"/>
              <a:t> </a:t>
            </a:r>
            <a:r>
              <a:rPr lang="en-US" dirty="0" err="1" smtClean="0"/>
              <a:t>düzey</a:t>
            </a:r>
            <a:endParaRPr lang="en-US" dirty="0" smtClean="0"/>
          </a:p>
          <a:p>
            <a:pPr lvl="3"/>
            <a:r>
              <a:rPr lang="en-US" dirty="0" err="1" smtClean="0"/>
              <a:t>Dördüncü</a:t>
            </a:r>
            <a:r>
              <a:rPr lang="en-US" dirty="0" smtClean="0"/>
              <a:t> </a:t>
            </a:r>
            <a:r>
              <a:rPr lang="en-US" dirty="0" err="1" smtClean="0"/>
              <a:t>düzey</a:t>
            </a:r>
            <a:endParaRPr lang="en-US" dirty="0" smtClean="0"/>
          </a:p>
          <a:p>
            <a:pPr lvl="4"/>
            <a:r>
              <a:rPr lang="en-US" dirty="0" err="1" smtClean="0"/>
              <a:t>Beşinci</a:t>
            </a:r>
            <a:r>
              <a:rPr lang="en-US" dirty="0" smtClean="0"/>
              <a:t> </a:t>
            </a:r>
            <a:r>
              <a:rPr lang="en-US" dirty="0" err="1" smtClean="0"/>
              <a:t>düzey</a:t>
            </a:r>
            <a:endParaRPr lang="en-US" dirty="0" smtClean="0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979613" y="6597650"/>
            <a:ext cx="1728787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tr-TR" smtClean="0"/>
              <a:t>14 Şubat 2015</a:t>
            </a:r>
            <a:endParaRPr lang="en-US" dirty="0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56100" y="6597650"/>
            <a:ext cx="2895600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A. AKSOY,     Ankara YEF Günleri</a:t>
            </a:r>
            <a:endParaRPr lang="en-US" dirty="0"/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40650" y="6597650"/>
            <a:ext cx="14033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F92F3FED-2C26-4292-A3E7-747CD65C4F13}" type="slidenum">
              <a:rPr lang="en-US" smtClean="0"/>
              <a:pPr>
                <a:defRPr/>
              </a:pPr>
              <a:t>‹#›</a:t>
            </a:fld>
            <a:r>
              <a:rPr lang="tr-TR" dirty="0" smtClean="0"/>
              <a:t>/35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>
              <a:lumMod val="50000"/>
            </a:schemeClr>
          </a:solidFill>
          <a:latin typeface="CMU Sans Serif" pitchFamily="2" charset="0"/>
          <a:ea typeface="CMU Sans Serif" pitchFamily="2" charset="0"/>
          <a:cs typeface="CMU Sans Serif" pitchFamily="2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36699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36699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36699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36699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rgbClr val="336699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rgbClr val="336699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rgbClr val="336699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rgbClr val="336699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30000"/>
        </a:spcAft>
        <a:buClr>
          <a:schemeClr val="accent2">
            <a:lumMod val="50000"/>
          </a:schemeClr>
        </a:buClr>
        <a:buSzPct val="80000"/>
        <a:buFont typeface="Arial" pitchFamily="34" charset="0"/>
        <a:buChar char="■"/>
        <a:defRPr sz="3200">
          <a:solidFill>
            <a:schemeClr val="tx1"/>
          </a:solidFill>
          <a:latin typeface="CMU Sans Serif Demi Condensed" pitchFamily="2" charset="0"/>
          <a:ea typeface="CMU Sans Serif Demi Condensed" pitchFamily="2" charset="0"/>
          <a:cs typeface="CMU Sans Serif Demi Condensed" pitchFamily="2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>
            <a:lumMod val="50000"/>
          </a:schemeClr>
        </a:buClr>
        <a:buSzPct val="70000"/>
        <a:buFont typeface="Arial" pitchFamily="34" charset="0"/>
        <a:buChar char="►"/>
        <a:defRPr sz="2800">
          <a:solidFill>
            <a:schemeClr val="tx1"/>
          </a:solidFill>
          <a:latin typeface="CMU Sans Serif Demi Condensed" pitchFamily="2" charset="0"/>
          <a:ea typeface="CMU Sans Serif Demi Condensed" pitchFamily="2" charset="0"/>
          <a:cs typeface="CMU Sans Serif Demi Condensed" pitchFamily="2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>
            <a:lumMod val="10000"/>
          </a:schemeClr>
        </a:buClr>
        <a:buSzPct val="80000"/>
        <a:buFont typeface="Wingdings" pitchFamily="2" charset="2"/>
        <a:buChar char="Ø"/>
        <a:defRPr sz="2400">
          <a:solidFill>
            <a:schemeClr val="tx1"/>
          </a:solidFill>
          <a:latin typeface="CMU Sans Serif Demi Condensed" pitchFamily="2" charset="0"/>
          <a:ea typeface="CMU Sans Serif Demi Condensed" pitchFamily="2" charset="0"/>
          <a:cs typeface="CMU Sans Serif Demi Condensed" pitchFamily="2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MU Sans Serif Demi Condensed" pitchFamily="2" charset="0"/>
          <a:ea typeface="CMU Sans Serif Demi Condensed" pitchFamily="2" charset="0"/>
          <a:cs typeface="CMU Sans Serif Demi Condensed" pitchFamily="2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MU Sans Serif Demi Condensed" pitchFamily="2" charset="0"/>
          <a:ea typeface="CMU Sans Serif Demi Condensed" pitchFamily="2" charset="0"/>
          <a:cs typeface="CMU Sans Serif Demi Condensed" pitchFamily="2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hyperlink" Target="file:///\\VBOXSVR\avni\Desktop\izyef_2013\figures\FELL.gif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Relationship Id="rId3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4" Type="http://schemas.openxmlformats.org/officeDocument/2006/relationships/image" Target="../media/image8.gif"/><Relationship Id="rId5" Type="http://schemas.openxmlformats.org/officeDocument/2006/relationships/image" Target="../media/image9.gif"/><Relationship Id="rId6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2844" y="2486032"/>
            <a:ext cx="8820150" cy="1871662"/>
          </a:xfrm>
        </p:spPr>
        <p:txBody>
          <a:bodyPr/>
          <a:lstStyle/>
          <a:p>
            <a:pPr algn="ctr" eaLnBrk="1" hangingPunct="1"/>
            <a:r>
              <a:rPr lang="tr-TR" sz="4000" dirty="0" smtClean="0"/>
              <a:t>Ankara Üniversitesi Hızlandırıcı ve Lazer Tesisi</a:t>
            </a:r>
            <a:r>
              <a:rPr lang="tr-TR" sz="4000" b="0" dirty="0" smtClean="0"/>
              <a:t/>
            </a:r>
            <a:br>
              <a:rPr lang="tr-TR" sz="4000" b="0" dirty="0" smtClean="0"/>
            </a:br>
            <a:r>
              <a:rPr lang="tr-TR" sz="2800" b="0" dirty="0" err="1" smtClean="0"/>
              <a:t>Turkish</a:t>
            </a:r>
            <a:r>
              <a:rPr lang="tr-TR" sz="2800" b="0" dirty="0" smtClean="0"/>
              <a:t> </a:t>
            </a:r>
            <a:r>
              <a:rPr lang="tr-TR" sz="2800" b="0" dirty="0" err="1" smtClean="0"/>
              <a:t>Accelerator</a:t>
            </a:r>
            <a:r>
              <a:rPr lang="tr-TR" sz="2800" b="0" dirty="0" smtClean="0"/>
              <a:t> </a:t>
            </a:r>
            <a:r>
              <a:rPr lang="tr-TR" sz="2800" b="0" dirty="0" err="1" smtClean="0"/>
              <a:t>and</a:t>
            </a:r>
            <a:r>
              <a:rPr lang="tr-TR" sz="2800" b="0" dirty="0" smtClean="0"/>
              <a:t> </a:t>
            </a:r>
            <a:r>
              <a:rPr lang="tr-TR" sz="2800" b="0" dirty="0" err="1" smtClean="0"/>
              <a:t>Radiation</a:t>
            </a:r>
            <a:r>
              <a:rPr lang="tr-TR" sz="2800" b="0" dirty="0" smtClean="0"/>
              <a:t> </a:t>
            </a:r>
            <a:r>
              <a:rPr lang="tr-TR" sz="2800" b="0" dirty="0" err="1" smtClean="0"/>
              <a:t>Laboratory</a:t>
            </a:r>
            <a:r>
              <a:rPr lang="tr-TR" sz="2800" b="0" dirty="0" smtClean="0"/>
              <a:t> in Ankara</a:t>
            </a:r>
            <a:br>
              <a:rPr lang="tr-TR" sz="2800" b="0" dirty="0" smtClean="0"/>
            </a:br>
            <a:r>
              <a:rPr lang="tr-TR" sz="3600" dirty="0" smtClean="0"/>
              <a:t>(TARLA)</a:t>
            </a:r>
            <a:endParaRPr lang="en-US" sz="3600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14472" y="4652963"/>
            <a:ext cx="6400800" cy="175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tr-TR" sz="2400" dirty="0" smtClean="0"/>
              <a:t>Avni Aksoy</a:t>
            </a:r>
          </a:p>
          <a:p>
            <a:pPr eaLnBrk="1" hangingPunct="1">
              <a:lnSpc>
                <a:spcPct val="80000"/>
              </a:lnSpc>
            </a:pPr>
            <a:r>
              <a:rPr lang="tr-TR" sz="2400" dirty="0" smtClean="0"/>
              <a:t>(TARLA ekibi adına)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tr-TR" sz="1800" dirty="0" smtClean="0"/>
              <a:t>Ankara Üniversitesi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tr-TR" sz="1800" dirty="0" smtClean="0"/>
              <a:t>Hızlandırıcı Teknolojileri Enstitüsü</a:t>
            </a:r>
            <a:endParaRPr lang="en-US" sz="18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Veri Yer Tutucusu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14 Şubat 2015</a:t>
            </a:r>
            <a:endParaRPr lang="en-US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AKSOY,     Ankara YEF Günleri</a:t>
            </a:r>
            <a:endParaRPr lang="en-US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6586EC-6305-47EF-A71E-FBD37CC2E1CC}" type="slidenum">
              <a:rPr lang="en-US"/>
              <a:pPr>
                <a:defRPr/>
              </a:pPr>
              <a:t>10</a:t>
            </a:fld>
            <a:r>
              <a:rPr lang="tr-TR"/>
              <a:t>/35</a:t>
            </a:r>
            <a:endParaRPr lang="en-US"/>
          </a:p>
        </p:txBody>
      </p:sp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z="4000" smtClean="0"/>
              <a:t>Ana Hızlandırıcı Bölümü</a:t>
            </a:r>
          </a:p>
        </p:txBody>
      </p:sp>
      <p:sp>
        <p:nvSpPr>
          <p:cNvPr id="102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3284538"/>
            <a:ext cx="8785225" cy="30972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tr-TR" sz="1800" smtClean="0"/>
              <a:t>Ana hızlandırıcı bölümü; </a:t>
            </a:r>
          </a:p>
          <a:p>
            <a:pPr lvl="1" eaLnBrk="1" hangingPunct="1">
              <a:lnSpc>
                <a:spcPct val="80000"/>
              </a:lnSpc>
            </a:pPr>
            <a:r>
              <a:rPr lang="tr-TR" sz="1600" smtClean="0"/>
              <a:t>2 adet süper iletken hızlandırıcı modülü</a:t>
            </a:r>
          </a:p>
          <a:p>
            <a:pPr lvl="1" eaLnBrk="1" hangingPunct="1">
              <a:lnSpc>
                <a:spcPct val="80000"/>
              </a:lnSpc>
            </a:pPr>
            <a:r>
              <a:rPr lang="tr-TR" sz="1600" smtClean="0"/>
              <a:t>Modüllerin arasında konumlanmış manyetik paket sıkıştırma sistemi</a:t>
            </a:r>
          </a:p>
          <a:p>
            <a:pPr eaLnBrk="1" hangingPunct="1">
              <a:lnSpc>
                <a:spcPct val="80000"/>
              </a:lnSpc>
            </a:pPr>
            <a:r>
              <a:rPr lang="tr-TR" sz="1800" smtClean="0"/>
              <a:t>Enjektörden gelen </a:t>
            </a:r>
            <a:r>
              <a:rPr lang="en-US" sz="1800" smtClean="0"/>
              <a:t>1 mA </a:t>
            </a:r>
            <a:r>
              <a:rPr lang="tr-TR" sz="1800" smtClean="0"/>
              <a:t>elektron demeti ilk modül ile 18 MeV e kadar hızlandırılır</a:t>
            </a:r>
          </a:p>
          <a:p>
            <a:pPr eaLnBrk="1" hangingPunct="1">
              <a:lnSpc>
                <a:spcPct val="80000"/>
              </a:lnSpc>
            </a:pPr>
            <a:r>
              <a:rPr lang="tr-TR" sz="1800" smtClean="0"/>
              <a:t>Elektron paketlerinin boyu ilk modülü terk ettiğinde 2 ps mertebesindedir.</a:t>
            </a:r>
          </a:p>
          <a:p>
            <a:pPr eaLnBrk="1" hangingPunct="1">
              <a:lnSpc>
                <a:spcPct val="80000"/>
              </a:lnSpc>
            </a:pPr>
            <a:r>
              <a:rPr lang="tr-TR" sz="1800" smtClean="0"/>
              <a:t>Paket sıkıştırıcı ile elektron demeti 0.4 ps’ye kadar sıkıştırılabilir (ya da 5ps’ye kadar uzatılabilir.</a:t>
            </a:r>
          </a:p>
          <a:p>
            <a:pPr eaLnBrk="1" hangingPunct="1">
              <a:lnSpc>
                <a:spcPct val="80000"/>
              </a:lnSpc>
            </a:pPr>
            <a:r>
              <a:rPr lang="tr-TR" sz="1800" smtClean="0"/>
              <a:t>Paket sıkıştırıcı, maksimum enerjide minimum paket uzunluğunu elde etmek için tasarlanmıştır.</a:t>
            </a:r>
            <a:endParaRPr lang="en-US" sz="1800" smtClean="0"/>
          </a:p>
        </p:txBody>
      </p:sp>
      <p:pic>
        <p:nvPicPr>
          <p:cNvPr id="8" name="7 Resim" descr="main_acc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" y="214290"/>
            <a:ext cx="9144000" cy="32669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4 Veri Yer Tutucusu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14 Şubat 2015</a:t>
            </a:r>
            <a:endParaRPr lang="en-US"/>
          </a:p>
        </p:txBody>
      </p:sp>
      <p:sp>
        <p:nvSpPr>
          <p:cNvPr id="8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AKSOY,     Ankara YEF Günleri</a:t>
            </a:r>
            <a:endParaRPr lang="en-US"/>
          </a:p>
        </p:txBody>
      </p:sp>
      <p:sp>
        <p:nvSpPr>
          <p:cNvPr id="9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EC5FA1-DBC1-4C7A-A935-980F0260A743}" type="slidenum">
              <a:rPr lang="en-US"/>
              <a:pPr>
                <a:defRPr/>
              </a:pPr>
              <a:t>11</a:t>
            </a:fld>
            <a:r>
              <a:rPr lang="tr-TR"/>
              <a:t>/35</a:t>
            </a:r>
            <a:endParaRPr lang="en-US"/>
          </a:p>
        </p:txBody>
      </p:sp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856662" cy="633412"/>
          </a:xfrm>
        </p:spPr>
        <p:txBody>
          <a:bodyPr/>
          <a:lstStyle/>
          <a:p>
            <a:pPr eaLnBrk="1" hangingPunct="1"/>
            <a:r>
              <a:rPr lang="tr-TR" sz="4000" smtClean="0"/>
              <a:t>Süperiletken ELBE modülü</a:t>
            </a:r>
          </a:p>
        </p:txBody>
      </p:sp>
      <p:sp>
        <p:nvSpPr>
          <p:cNvPr id="11270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36513" y="908050"/>
            <a:ext cx="4535487" cy="32416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tr-TR" sz="1800" dirty="0" smtClean="0">
                <a:solidFill>
                  <a:srgbClr val="000000"/>
                </a:solidFill>
              </a:rPr>
              <a:t>Modül iki adet </a:t>
            </a:r>
            <a:r>
              <a:rPr lang="tr-TR" sz="1800" dirty="0" err="1" smtClean="0">
                <a:solidFill>
                  <a:srgbClr val="000000"/>
                </a:solidFill>
              </a:rPr>
              <a:t>Süperiletken</a:t>
            </a:r>
            <a:r>
              <a:rPr lang="tr-TR" sz="1800" dirty="0" smtClean="0">
                <a:solidFill>
                  <a:srgbClr val="000000"/>
                </a:solidFill>
              </a:rPr>
              <a:t> TESLA oyuğunu ihtiva eder ve sürekli demet sağlayabilmek için tasarlanmıştır.</a:t>
            </a:r>
          </a:p>
          <a:p>
            <a:pPr eaLnBrk="1" hangingPunct="1">
              <a:lnSpc>
                <a:spcPct val="80000"/>
              </a:lnSpc>
            </a:pPr>
            <a:r>
              <a:rPr lang="tr-TR" sz="1800" dirty="0" err="1" smtClean="0">
                <a:solidFill>
                  <a:srgbClr val="000000"/>
                </a:solidFill>
              </a:rPr>
              <a:t>Cryostat'ı</a:t>
            </a:r>
            <a:r>
              <a:rPr lang="tr-TR" sz="1800" dirty="0" smtClean="0">
                <a:solidFill>
                  <a:srgbClr val="000000"/>
                </a:solidFill>
              </a:rPr>
              <a:t> ELBE tarafından tasarlanmıştır ve </a:t>
            </a:r>
            <a:r>
              <a:rPr lang="tr-TR" sz="1800" dirty="0" err="1" smtClean="0">
                <a:solidFill>
                  <a:srgbClr val="000000"/>
                </a:solidFill>
              </a:rPr>
              <a:t>Research</a:t>
            </a:r>
            <a:r>
              <a:rPr lang="tr-TR" sz="1800" dirty="0" smtClean="0">
                <a:solidFill>
                  <a:srgbClr val="000000"/>
                </a:solidFill>
              </a:rPr>
              <a:t> </a:t>
            </a:r>
            <a:r>
              <a:rPr lang="tr-TR" sz="1800" dirty="0" err="1" smtClean="0">
                <a:solidFill>
                  <a:srgbClr val="000000"/>
                </a:solidFill>
              </a:rPr>
              <a:t>Instruments</a:t>
            </a:r>
            <a:r>
              <a:rPr lang="tr-TR" sz="1800" dirty="0" smtClean="0">
                <a:solidFill>
                  <a:srgbClr val="000000"/>
                </a:solidFill>
              </a:rPr>
              <a:t> firması tarafından lisans anlaşması ile imal edilmektedir.</a:t>
            </a:r>
          </a:p>
          <a:p>
            <a:pPr eaLnBrk="1" hangingPunct="1">
              <a:lnSpc>
                <a:spcPct val="80000"/>
              </a:lnSpc>
            </a:pPr>
            <a:r>
              <a:rPr lang="tr-TR" sz="1800" dirty="0" smtClean="0">
                <a:solidFill>
                  <a:srgbClr val="000000"/>
                </a:solidFill>
              </a:rPr>
              <a:t>Modüldeki </a:t>
            </a:r>
            <a:r>
              <a:rPr lang="tr-TR" sz="1800" dirty="0" err="1" smtClean="0">
                <a:solidFill>
                  <a:srgbClr val="000000"/>
                </a:solidFill>
              </a:rPr>
              <a:t>süperiletken</a:t>
            </a:r>
            <a:r>
              <a:rPr lang="tr-TR" sz="1800" dirty="0" smtClean="0">
                <a:solidFill>
                  <a:srgbClr val="000000"/>
                </a:solidFill>
              </a:rPr>
              <a:t> oyuklar bağımsız RF kaynakları ile beslenebilir.</a:t>
            </a:r>
          </a:p>
          <a:p>
            <a:pPr eaLnBrk="1" hangingPunct="1">
              <a:lnSpc>
                <a:spcPct val="80000"/>
              </a:lnSpc>
            </a:pPr>
            <a:r>
              <a:rPr lang="tr-TR" sz="1800" dirty="0" smtClean="0">
                <a:solidFill>
                  <a:srgbClr val="000000"/>
                </a:solidFill>
              </a:rPr>
              <a:t>Her bir modülde 1mA akım 20 </a:t>
            </a:r>
            <a:r>
              <a:rPr lang="tr-TR" sz="1800" dirty="0" err="1" smtClean="0">
                <a:solidFill>
                  <a:srgbClr val="000000"/>
                </a:solidFill>
              </a:rPr>
              <a:t>MeV</a:t>
            </a:r>
            <a:r>
              <a:rPr lang="tr-TR" sz="1800" dirty="0" smtClean="0">
                <a:solidFill>
                  <a:srgbClr val="000000"/>
                </a:solidFill>
              </a:rPr>
              <a:t>/modül </a:t>
            </a:r>
            <a:r>
              <a:rPr lang="tr-TR" sz="1800" dirty="0" err="1" smtClean="0">
                <a:solidFill>
                  <a:srgbClr val="000000"/>
                </a:solidFill>
              </a:rPr>
              <a:t>gradyen</a:t>
            </a:r>
            <a:r>
              <a:rPr lang="tr-TR" sz="1800" dirty="0" smtClean="0">
                <a:solidFill>
                  <a:srgbClr val="000000"/>
                </a:solidFill>
              </a:rPr>
              <a:t> ile hızlandırılabilir.</a:t>
            </a:r>
          </a:p>
          <a:p>
            <a:pPr eaLnBrk="1" hangingPunct="1">
              <a:lnSpc>
                <a:spcPct val="80000"/>
              </a:lnSpc>
            </a:pPr>
            <a:r>
              <a:rPr lang="tr-TR" sz="1800" dirty="0" smtClean="0">
                <a:solidFill>
                  <a:srgbClr val="000000"/>
                </a:solidFill>
              </a:rPr>
              <a:t>Sözleşme tarihi </a:t>
            </a:r>
            <a:r>
              <a:rPr lang="tr-TR" sz="1800" dirty="0" smtClean="0">
                <a:solidFill>
                  <a:srgbClr val="000000"/>
                </a:solidFill>
                <a:sym typeface="Wingdings" pitchFamily="2" charset="2"/>
              </a:rPr>
              <a:t> Ağustos 2013</a:t>
            </a:r>
          </a:p>
          <a:p>
            <a:pPr eaLnBrk="1" hangingPunct="1">
              <a:lnSpc>
                <a:spcPct val="80000"/>
              </a:lnSpc>
            </a:pPr>
            <a:r>
              <a:rPr lang="tr-TR" sz="1800" dirty="0" smtClean="0">
                <a:solidFill>
                  <a:srgbClr val="000000"/>
                </a:solidFill>
                <a:sym typeface="Wingdings" pitchFamily="2" charset="2"/>
              </a:rPr>
              <a:t>Teslim Tarihi  Temmuz 2015, Eylül 2015</a:t>
            </a:r>
            <a:endParaRPr lang="tr-TR" sz="18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tr-TR" sz="1800" dirty="0" smtClean="0"/>
          </a:p>
        </p:txBody>
      </p:sp>
      <p:sp>
        <p:nvSpPr>
          <p:cNvPr id="11271" name="Rectangle 9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tr-TR" sz="1800" smtClean="0"/>
          </a:p>
        </p:txBody>
      </p:sp>
      <p:pic>
        <p:nvPicPr>
          <p:cNvPr id="11272" name="Picture 4" descr="sr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1063" y="1125538"/>
            <a:ext cx="4418012" cy="294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4435863"/>
            <a:ext cx="6572264" cy="2153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elbe_modu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1071546"/>
            <a:ext cx="6196013" cy="46561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Veri Yer Tutucusu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14 Şubat 2015</a:t>
            </a:r>
            <a:endParaRPr lang="en-US"/>
          </a:p>
        </p:txBody>
      </p:sp>
      <p:sp>
        <p:nvSpPr>
          <p:cNvPr id="7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AKSOY,     Ankara YEF Günleri</a:t>
            </a:r>
            <a:endParaRPr lang="en-US"/>
          </a:p>
        </p:txBody>
      </p:sp>
      <p:sp>
        <p:nvSpPr>
          <p:cNvPr id="8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0B7A25-CB86-4C99-865F-E166C2E4A8DD}" type="slidenum">
              <a:rPr lang="en-US"/>
              <a:pPr>
                <a:defRPr/>
              </a:pPr>
              <a:t>12</a:t>
            </a:fld>
            <a:r>
              <a:rPr lang="tr-TR"/>
              <a:t>/35</a:t>
            </a:r>
            <a:endParaRPr lang="en-US"/>
          </a:p>
        </p:txBody>
      </p:sp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z="4000" smtClean="0"/>
              <a:t>Manyetik paket sıkıştırıcı/uzatıcı</a:t>
            </a:r>
          </a:p>
        </p:txBody>
      </p:sp>
      <p:sp>
        <p:nvSpPr>
          <p:cNvPr id="122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4005263"/>
            <a:ext cx="8785225" cy="23764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tr-TR" sz="1600" smtClean="0"/>
              <a:t>Paketlerin enjektörden ilk SRF oyuğuna geçişinde yakalama problemi oluşmaktadır.  </a:t>
            </a:r>
            <a:r>
              <a:rPr lang="tr-TR" sz="1600" smtClean="0">
                <a:solidFill>
                  <a:srgbClr val="FF0000"/>
                </a:solidFill>
              </a:rPr>
              <a:t>(~1.5 MeV enerji kaybı ve paketin kuyruk – kafa yer değiştirmesi)</a:t>
            </a:r>
          </a:p>
          <a:p>
            <a:pPr eaLnBrk="1" hangingPunct="1">
              <a:lnSpc>
                <a:spcPct val="80000"/>
              </a:lnSpc>
            </a:pPr>
            <a:r>
              <a:rPr lang="tr-TR" sz="1600" smtClean="0"/>
              <a:t>Standart bir paket sıkıştırıcı kullanmak için paketin faz uzayının ikinci oyuk ile döndürülmesi gerekmektedir ki bu da ikinci oyukta etkin hızlandırma yapılmamasına neden olur.</a:t>
            </a:r>
          </a:p>
          <a:p>
            <a:pPr eaLnBrk="1" hangingPunct="1">
              <a:lnSpc>
                <a:spcPct val="80000"/>
              </a:lnSpc>
            </a:pPr>
            <a:r>
              <a:rPr lang="tr-TR" sz="1600" smtClean="0"/>
              <a:t>TARLA paketlerini sıkıştırmak için farklı bir manyetik dizinim tasarlanmıştır </a:t>
            </a:r>
            <a:r>
              <a:rPr lang="tr-TR" sz="1600" smtClean="0">
                <a:solidFill>
                  <a:srgbClr val="0000FF"/>
                </a:solidFill>
              </a:rPr>
              <a:t>(R</a:t>
            </a:r>
            <a:r>
              <a:rPr lang="tr-TR" sz="1600" baseline="-25000" smtClean="0">
                <a:solidFill>
                  <a:srgbClr val="0000FF"/>
                </a:solidFill>
              </a:rPr>
              <a:t>56</a:t>
            </a:r>
            <a:r>
              <a:rPr lang="tr-TR" sz="1600" smtClean="0">
                <a:solidFill>
                  <a:srgbClr val="0000FF"/>
                </a:solidFill>
              </a:rPr>
              <a:t>=+11cm)</a:t>
            </a:r>
            <a:r>
              <a:rPr lang="tr-TR" sz="1600" smtClean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tr-TR" sz="1600" smtClean="0"/>
              <a:t>Bu paket sıkıştırıcı ile ikinci oyuk doğrudan hızlandırma için kullanılır ve enerji kaybı olmaz. </a:t>
            </a:r>
          </a:p>
          <a:p>
            <a:pPr eaLnBrk="1" hangingPunct="1">
              <a:lnSpc>
                <a:spcPct val="80000"/>
              </a:lnSpc>
            </a:pPr>
            <a:r>
              <a:rPr lang="tr-TR" sz="1600" smtClean="0"/>
              <a:t>Eğer paketler uzaltılmak istenirse ikinci oyuk faz uzayını döndürmek için kullanılır.</a:t>
            </a:r>
            <a:endParaRPr lang="en-US" sz="1600" smtClean="0"/>
          </a:p>
        </p:txBody>
      </p:sp>
      <p:pic>
        <p:nvPicPr>
          <p:cNvPr id="12295" name="Picture 4" descr="bc_layou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963" y="836613"/>
            <a:ext cx="7672387" cy="314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9" name="Picture 5" descr="f8_bco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997200"/>
            <a:ext cx="8280400" cy="327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Veri Yer Tutucusu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14 Şubat 2015</a:t>
            </a:r>
            <a:endParaRPr lang="en-US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AKSOY,     Ankara YEF Günleri</a:t>
            </a:r>
            <a:endParaRPr lang="en-US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698AA6-6FF9-48B3-B81C-DE5C117B4469}" type="slidenum">
              <a:rPr lang="en-US"/>
              <a:pPr>
                <a:defRPr/>
              </a:pPr>
              <a:t>13</a:t>
            </a:fld>
            <a:r>
              <a:rPr lang="tr-TR"/>
              <a:t>/35</a:t>
            </a:r>
            <a:endParaRPr lang="en-US"/>
          </a:p>
        </p:txBody>
      </p:sp>
      <p:sp>
        <p:nvSpPr>
          <p:cNvPr id="133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sz="4000" smtClean="0"/>
              <a:t>TARLA RF – S</a:t>
            </a:r>
            <a:r>
              <a:rPr lang="tr-TR" sz="4000" smtClean="0"/>
              <a:t>istemi</a:t>
            </a:r>
            <a:r>
              <a:rPr lang="sv-SE" sz="4000" smtClean="0"/>
              <a:t>, </a:t>
            </a:r>
            <a:r>
              <a:rPr lang="tr-TR" sz="4000" smtClean="0"/>
              <a:t>Blok diyagram</a:t>
            </a:r>
          </a:p>
        </p:txBody>
      </p:sp>
      <p:sp>
        <p:nvSpPr>
          <p:cNvPr id="133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tr-TR" smtClean="0"/>
          </a:p>
        </p:txBody>
      </p:sp>
      <p:pic>
        <p:nvPicPr>
          <p:cNvPr id="13319" name="Picture 4" descr="rf_di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957263"/>
            <a:ext cx="7829550" cy="536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 Veri Yer Tutucusu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14 Şubat 2015</a:t>
            </a:r>
            <a:endParaRPr lang="en-US"/>
          </a:p>
        </p:txBody>
      </p:sp>
      <p:sp>
        <p:nvSpPr>
          <p:cNvPr id="7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AKSOY,     Ankara YEF Günleri</a:t>
            </a:r>
            <a:endParaRPr lang="en-US"/>
          </a:p>
        </p:txBody>
      </p:sp>
      <p:sp>
        <p:nvSpPr>
          <p:cNvPr id="8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B5D5B-2D60-4C2B-92DE-08B900DBD600}" type="slidenum">
              <a:rPr lang="en-US"/>
              <a:pPr>
                <a:defRPr/>
              </a:pPr>
              <a:t>14</a:t>
            </a:fld>
            <a:r>
              <a:rPr lang="tr-TR"/>
              <a:t>/35</a:t>
            </a:r>
            <a:endParaRPr lang="en-US"/>
          </a:p>
        </p:txBody>
      </p:sp>
      <p:sp>
        <p:nvSpPr>
          <p:cNvPr id="143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z="4000" smtClean="0"/>
              <a:t>RF yükselteçler</a:t>
            </a:r>
          </a:p>
        </p:txBody>
      </p:sp>
      <p:sp>
        <p:nvSpPr>
          <p:cNvPr id="1434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981075"/>
            <a:ext cx="6624637" cy="18002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tr-TR" sz="2400" dirty="0" err="1" smtClean="0"/>
              <a:t>Herbir</a:t>
            </a:r>
            <a:r>
              <a:rPr lang="tr-TR" sz="2400" dirty="0" smtClean="0"/>
              <a:t> SRF oyuk 18 </a:t>
            </a:r>
            <a:r>
              <a:rPr lang="tr-TR" sz="2400" dirty="0" err="1" smtClean="0"/>
              <a:t>kW</a:t>
            </a:r>
            <a:r>
              <a:rPr lang="tr-TR" sz="2400" dirty="0" smtClean="0"/>
              <a:t> güç ileten </a:t>
            </a:r>
            <a:r>
              <a:rPr lang="tr-TR" sz="2400" dirty="0" err="1" smtClean="0"/>
              <a:t>katıhal</a:t>
            </a:r>
            <a:r>
              <a:rPr lang="tr-TR" sz="2400" dirty="0" smtClean="0"/>
              <a:t> yükselteçleri ile beslenecektir.</a:t>
            </a:r>
          </a:p>
          <a:p>
            <a:pPr eaLnBrk="1" hangingPunct="1">
              <a:lnSpc>
                <a:spcPct val="80000"/>
              </a:lnSpc>
            </a:pPr>
            <a:r>
              <a:rPr lang="tr-TR" sz="2400" dirty="0" err="1" smtClean="0"/>
              <a:t>Klystron</a:t>
            </a:r>
            <a:r>
              <a:rPr lang="tr-TR" sz="2400" dirty="0" smtClean="0"/>
              <a:t> veya </a:t>
            </a:r>
            <a:r>
              <a:rPr lang="tr-TR" sz="2400" dirty="0" err="1" smtClean="0"/>
              <a:t>IOT’lere</a:t>
            </a:r>
            <a:r>
              <a:rPr lang="tr-TR" sz="2400" dirty="0" smtClean="0"/>
              <a:t> göre basit ve daha ucuz olan bu yükselteçler için </a:t>
            </a:r>
            <a:r>
              <a:rPr lang="tr-TR" sz="2400" dirty="0" err="1" smtClean="0"/>
              <a:t>SigmaPhi</a:t>
            </a:r>
            <a:r>
              <a:rPr lang="tr-TR" sz="2400" dirty="0" smtClean="0"/>
              <a:t> firması ile sözleşme aşamasındayız</a:t>
            </a:r>
            <a:endParaRPr lang="en-US" sz="2400" dirty="0" smtClean="0"/>
          </a:p>
        </p:txBody>
      </p:sp>
      <p:pic>
        <p:nvPicPr>
          <p:cNvPr id="14343" name="Picture 6" descr="sigmaphi_a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5825" y="692150"/>
            <a:ext cx="172561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781300"/>
            <a:ext cx="7056437" cy="354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Veri Yer Tutucusu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14 Şubat 2015</a:t>
            </a:r>
            <a:endParaRPr lang="en-US"/>
          </a:p>
        </p:txBody>
      </p:sp>
      <p:sp>
        <p:nvSpPr>
          <p:cNvPr id="7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AKSOY,     Ankara YEF Günleri</a:t>
            </a:r>
            <a:endParaRPr lang="en-US"/>
          </a:p>
        </p:txBody>
      </p:sp>
      <p:sp>
        <p:nvSpPr>
          <p:cNvPr id="8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DDE275-52DB-4E22-AD9E-2D46AD8FE668}" type="slidenum">
              <a:rPr lang="en-US"/>
              <a:pPr>
                <a:defRPr/>
              </a:pPr>
              <a:t>15</a:t>
            </a:fld>
            <a:r>
              <a:rPr lang="tr-TR"/>
              <a:t>/35</a:t>
            </a:r>
            <a:endParaRPr lang="en-US"/>
          </a:p>
        </p:txBody>
      </p:sp>
      <p:sp>
        <p:nvSpPr>
          <p:cNvPr id="153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z="4000" smtClean="0"/>
              <a:t>Düşük seviye RF kontrolcüler</a:t>
            </a:r>
          </a:p>
        </p:txBody>
      </p:sp>
      <p:sp>
        <p:nvSpPr>
          <p:cNvPr id="153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925" y="3857628"/>
            <a:ext cx="9109075" cy="2092322"/>
          </a:xfrm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tr-TR" sz="2400" dirty="0" smtClean="0"/>
              <a:t>Bütün oyukların sürülebilmesi için gerekli olan sinyalizasyon sistemidir.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tr-TR" sz="2400" dirty="0" smtClean="0"/>
              <a:t>Oyukların doğru </a:t>
            </a:r>
            <a:r>
              <a:rPr lang="tr-TR" sz="2400" dirty="0" smtClean="0">
                <a:solidFill>
                  <a:srgbClr val="FF0000"/>
                </a:solidFill>
              </a:rPr>
              <a:t>frekans – faz – </a:t>
            </a:r>
            <a:r>
              <a:rPr lang="tr-TR" sz="2400" dirty="0" err="1" smtClean="0">
                <a:solidFill>
                  <a:srgbClr val="FF0000"/>
                </a:solidFill>
              </a:rPr>
              <a:t>gradyen</a:t>
            </a:r>
            <a:r>
              <a:rPr lang="tr-TR" sz="2400" dirty="0" smtClean="0"/>
              <a:t> de çalıştığını kontrol eder.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tr-TR" sz="2400" dirty="0" err="1" smtClean="0"/>
              <a:t>TARLA’da</a:t>
            </a:r>
            <a:r>
              <a:rPr lang="tr-TR" sz="2400" dirty="0" smtClean="0"/>
              <a:t> DESY tasarımı </a:t>
            </a:r>
            <a:r>
              <a:rPr lang="el-GR" sz="2400" dirty="0" smtClean="0"/>
              <a:t>μ</a:t>
            </a:r>
            <a:r>
              <a:rPr lang="tr-TR" sz="2400" dirty="0" smtClean="0"/>
              <a:t>TCA4 standardında LLRF kullanılacaktır</a:t>
            </a:r>
          </a:p>
          <a:p>
            <a:pPr marL="760050" lvl="2" eaLnBrk="1" hangingPunct="1">
              <a:spcBef>
                <a:spcPts val="0"/>
              </a:spcBef>
              <a:spcAft>
                <a:spcPts val="0"/>
              </a:spcAft>
            </a:pPr>
            <a:r>
              <a:rPr lang="tr-TR" sz="1600" dirty="0" err="1" smtClean="0"/>
              <a:t>Field</a:t>
            </a:r>
            <a:r>
              <a:rPr lang="tr-TR" sz="1600" dirty="0" smtClean="0"/>
              <a:t> </a:t>
            </a:r>
            <a:r>
              <a:rPr lang="tr-TR" sz="1600" dirty="0" err="1" smtClean="0"/>
              <a:t>controller</a:t>
            </a:r>
            <a:endParaRPr lang="tr-TR" sz="1600" dirty="0" smtClean="0"/>
          </a:p>
          <a:p>
            <a:pPr marL="760050" lvl="2" eaLnBrk="1" hangingPunct="1">
              <a:spcBef>
                <a:spcPts val="0"/>
              </a:spcBef>
              <a:spcAft>
                <a:spcPts val="0"/>
              </a:spcAft>
            </a:pPr>
            <a:r>
              <a:rPr lang="tr-TR" sz="1600" dirty="0" err="1" smtClean="0"/>
              <a:t>heater</a:t>
            </a:r>
            <a:r>
              <a:rPr lang="tr-TR" sz="1600" dirty="0" smtClean="0"/>
              <a:t> </a:t>
            </a:r>
            <a:r>
              <a:rPr lang="tr-TR" sz="1600" dirty="0" err="1" smtClean="0"/>
              <a:t>controller</a:t>
            </a:r>
            <a:endParaRPr lang="tr-TR" sz="1600" dirty="0" smtClean="0"/>
          </a:p>
          <a:p>
            <a:pPr marL="760050" lvl="2" eaLnBrk="1" hangingPunct="1">
              <a:spcBef>
                <a:spcPts val="0"/>
              </a:spcBef>
              <a:spcAft>
                <a:spcPts val="0"/>
              </a:spcAft>
            </a:pPr>
            <a:r>
              <a:rPr lang="tr-TR" sz="1600" dirty="0" err="1" smtClean="0"/>
              <a:t>stepper</a:t>
            </a:r>
            <a:r>
              <a:rPr lang="tr-TR" sz="1600" dirty="0" smtClean="0"/>
              <a:t> motor </a:t>
            </a:r>
            <a:r>
              <a:rPr lang="tr-TR" sz="1600" dirty="0" err="1" smtClean="0"/>
              <a:t>driver</a:t>
            </a:r>
            <a:endParaRPr lang="tr-TR" sz="1600" dirty="0" smtClean="0"/>
          </a:p>
          <a:p>
            <a:pPr marL="760050" lvl="2" eaLnBrk="1" hangingPunct="1">
              <a:spcBef>
                <a:spcPts val="0"/>
              </a:spcBef>
              <a:spcAft>
                <a:spcPts val="0"/>
              </a:spcAft>
            </a:pPr>
            <a:r>
              <a:rPr lang="tr-TR" sz="1600" dirty="0" err="1" smtClean="0"/>
              <a:t>piezo</a:t>
            </a:r>
            <a:r>
              <a:rPr lang="tr-TR" sz="1600" dirty="0" smtClean="0"/>
              <a:t> </a:t>
            </a:r>
            <a:r>
              <a:rPr lang="tr-TR" sz="1600" dirty="0" err="1" smtClean="0"/>
              <a:t>controller</a:t>
            </a:r>
            <a:endParaRPr lang="tr-TR" sz="1600" dirty="0" smtClean="0"/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None/>
            </a:pPr>
            <a:endParaRPr lang="tr-TR" sz="2400" dirty="0" smtClean="0"/>
          </a:p>
        </p:txBody>
      </p:sp>
      <p:pic>
        <p:nvPicPr>
          <p:cNvPr id="10" name="9 Resim" descr="llrf_des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857232"/>
            <a:ext cx="7925487" cy="28577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-32" y="142852"/>
            <a:ext cx="8856662" cy="633412"/>
          </a:xfrm>
        </p:spPr>
        <p:txBody>
          <a:bodyPr/>
          <a:lstStyle/>
          <a:p>
            <a:r>
              <a:rPr lang="tr-TR" dirty="0"/>
              <a:t>Helyum soğutma sistemi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35600" y="2060575"/>
            <a:ext cx="3708400" cy="4392613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tr-TR" sz="1400"/>
          </a:p>
          <a:p>
            <a:pPr>
              <a:lnSpc>
                <a:spcPct val="80000"/>
              </a:lnSpc>
            </a:pPr>
            <a:endParaRPr lang="tr-TR" sz="1400"/>
          </a:p>
          <a:p>
            <a:pPr>
              <a:lnSpc>
                <a:spcPct val="80000"/>
              </a:lnSpc>
            </a:pPr>
            <a:endParaRPr lang="tr-TR" sz="1400"/>
          </a:p>
          <a:p>
            <a:pPr>
              <a:lnSpc>
                <a:spcPct val="80000"/>
              </a:lnSpc>
            </a:pPr>
            <a:r>
              <a:rPr lang="tr-TR" sz="1400"/>
              <a:t>Bileşenleri ;</a:t>
            </a:r>
          </a:p>
          <a:p>
            <a:pPr lvl="1">
              <a:lnSpc>
                <a:spcPct val="80000"/>
              </a:lnSpc>
            </a:pPr>
            <a:r>
              <a:rPr lang="tr-TR" sz="1400"/>
              <a:t>Helium refrigerator (4 K box)</a:t>
            </a:r>
          </a:p>
          <a:p>
            <a:pPr lvl="1">
              <a:lnSpc>
                <a:spcPct val="80000"/>
              </a:lnSpc>
            </a:pPr>
            <a:r>
              <a:rPr lang="tr-TR" sz="1400"/>
              <a:t>Distribution Box (2 K box, housing cold compressors)</a:t>
            </a:r>
          </a:p>
          <a:p>
            <a:pPr lvl="1">
              <a:lnSpc>
                <a:spcPct val="80000"/>
              </a:lnSpc>
            </a:pPr>
            <a:r>
              <a:rPr lang="tr-TR" sz="1400"/>
              <a:t>Two compressors</a:t>
            </a:r>
          </a:p>
          <a:p>
            <a:pPr lvl="1">
              <a:lnSpc>
                <a:spcPct val="80000"/>
              </a:lnSpc>
            </a:pPr>
            <a:r>
              <a:rPr lang="tr-TR" sz="1400"/>
              <a:t>Warm vacuum pump station</a:t>
            </a:r>
          </a:p>
          <a:p>
            <a:pPr lvl="1">
              <a:lnSpc>
                <a:spcPct val="80000"/>
              </a:lnSpc>
            </a:pPr>
            <a:r>
              <a:rPr lang="tr-TR" sz="1400"/>
              <a:t>Oil remover, transfer lines, vaporizer etc..</a:t>
            </a:r>
          </a:p>
          <a:p>
            <a:pPr>
              <a:lnSpc>
                <a:spcPct val="80000"/>
              </a:lnSpc>
            </a:pPr>
            <a:r>
              <a:rPr lang="tr-TR" sz="1400"/>
              <a:t>Kapasite</a:t>
            </a:r>
          </a:p>
          <a:p>
            <a:pPr lvl="1">
              <a:lnSpc>
                <a:spcPct val="80000"/>
              </a:lnSpc>
            </a:pPr>
            <a:r>
              <a:rPr lang="tr-TR" sz="1400"/>
              <a:t>210 W @1.8K</a:t>
            </a:r>
          </a:p>
          <a:p>
            <a:pPr lvl="1">
              <a:lnSpc>
                <a:spcPct val="80000"/>
              </a:lnSpc>
            </a:pPr>
            <a:r>
              <a:rPr lang="tr-TR" sz="1400"/>
              <a:t>16 mbar ± 0.2mbar</a:t>
            </a:r>
          </a:p>
          <a:p>
            <a:pPr>
              <a:lnSpc>
                <a:spcPct val="80000"/>
              </a:lnSpc>
            </a:pPr>
            <a:r>
              <a:rPr lang="tr-TR" sz="1400">
                <a:solidFill>
                  <a:srgbClr val="000099"/>
                </a:solidFill>
              </a:rPr>
              <a:t>Tüm sistemin Kasım 2014 tarihinde teslimatı yapılmıştır, ve borulama  Şubat 2015 tarihi itibari ile başlayacaktır</a:t>
            </a:r>
          </a:p>
          <a:p>
            <a:pPr>
              <a:lnSpc>
                <a:spcPct val="80000"/>
              </a:lnSpc>
            </a:pPr>
            <a:r>
              <a:rPr lang="tr-TR" sz="1400">
                <a:solidFill>
                  <a:srgbClr val="000099"/>
                </a:solidFill>
              </a:rPr>
              <a:t>Kurulum işlemi yaklaşık 3 ay sürecek, test ve işletime alma işlemi yaklaşık 2 ay sürecektir</a:t>
            </a:r>
          </a:p>
        </p:txBody>
      </p:sp>
      <p:pic>
        <p:nvPicPr>
          <p:cNvPr id="33796" name="Picture 4" descr="tarla_cyroplan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2276475"/>
            <a:ext cx="4824413" cy="3967163"/>
          </a:xfrm>
          <a:prstGeom prst="rect">
            <a:avLst/>
          </a:prstGeom>
          <a:noFill/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0" y="714356"/>
            <a:ext cx="9144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71463" indent="-271463">
              <a:buFont typeface="Arial" pitchFamily="34" charset="0"/>
              <a:buChar char="•"/>
            </a:pPr>
            <a:r>
              <a:rPr lang="tr-TR" sz="2000" dirty="0">
                <a:latin typeface="CMU Sans Serif Demi Condensed" pitchFamily="2" charset="0"/>
                <a:ea typeface="CMU Sans Serif Demi Condensed" pitchFamily="2" charset="0"/>
                <a:cs typeface="CMU Sans Serif Demi Condensed" pitchFamily="2" charset="0"/>
              </a:rPr>
              <a:t>Helyum soğutma sistemi süper iletken hızlandırıcı modüllerini -271 C sıcaklığa soğutan sistemdir. </a:t>
            </a:r>
          </a:p>
          <a:p>
            <a:pPr marL="271463" indent="-271463">
              <a:buFont typeface="Arial" pitchFamily="34" charset="0"/>
              <a:buChar char="•"/>
            </a:pPr>
            <a:r>
              <a:rPr lang="tr-TR" sz="2000" dirty="0">
                <a:latin typeface="CMU Sans Serif Demi Condensed" pitchFamily="2" charset="0"/>
                <a:ea typeface="CMU Sans Serif Demi Condensed" pitchFamily="2" charset="0"/>
                <a:cs typeface="CMU Sans Serif Demi Condensed" pitchFamily="2" charset="0"/>
              </a:rPr>
              <a:t>Helyum soğutma sistemi </a:t>
            </a:r>
            <a:r>
              <a:rPr lang="tr-TR" sz="2000" dirty="0" err="1">
                <a:latin typeface="CMU Sans Serif Demi Condensed" pitchFamily="2" charset="0"/>
                <a:ea typeface="CMU Sans Serif Demi Condensed" pitchFamily="2" charset="0"/>
                <a:cs typeface="CMU Sans Serif Demi Condensed" pitchFamily="2" charset="0"/>
              </a:rPr>
              <a:t>Air</a:t>
            </a:r>
            <a:r>
              <a:rPr lang="tr-TR" sz="2000" dirty="0">
                <a:latin typeface="CMU Sans Serif Demi Condensed" pitchFamily="2" charset="0"/>
                <a:ea typeface="CMU Sans Serif Demi Condensed" pitchFamily="2" charset="0"/>
                <a:cs typeface="CMU Sans Serif Demi Condensed" pitchFamily="2" charset="0"/>
              </a:rPr>
              <a:t> </a:t>
            </a:r>
            <a:r>
              <a:rPr lang="tr-TR" sz="2000" dirty="0" err="1">
                <a:latin typeface="CMU Sans Serif Demi Condensed" pitchFamily="2" charset="0"/>
                <a:ea typeface="CMU Sans Serif Demi Condensed" pitchFamily="2" charset="0"/>
                <a:cs typeface="CMU Sans Serif Demi Condensed" pitchFamily="2" charset="0"/>
              </a:rPr>
              <a:t>Liquide</a:t>
            </a:r>
            <a:r>
              <a:rPr lang="tr-TR" sz="2000" dirty="0">
                <a:latin typeface="CMU Sans Serif Demi Condensed" pitchFamily="2" charset="0"/>
                <a:ea typeface="CMU Sans Serif Demi Condensed" pitchFamily="2" charset="0"/>
                <a:cs typeface="CMU Sans Serif Demi Condensed" pitchFamily="2" charset="0"/>
              </a:rPr>
              <a:t> firması tarafından imal edilmiştir. </a:t>
            </a:r>
          </a:p>
          <a:p>
            <a:pPr marL="271463" indent="-271463">
              <a:buFont typeface="Arial" pitchFamily="34" charset="0"/>
              <a:buChar char="•"/>
            </a:pPr>
            <a:r>
              <a:rPr lang="tr-TR" sz="2000" dirty="0">
                <a:latin typeface="CMU Sans Serif Demi Condensed" pitchFamily="2" charset="0"/>
                <a:ea typeface="CMU Sans Serif Demi Condensed" pitchFamily="2" charset="0"/>
                <a:cs typeface="CMU Sans Serif Demi Condensed" pitchFamily="2" charset="0"/>
              </a:rPr>
              <a:t>Kurulum için gerekli olan tüm sözleşmeler tamamlanmıştır. (Su soğutma sistemi, Sıvı azot sistemi, Gaz helyum hatları..)</a:t>
            </a:r>
          </a:p>
        </p:txBody>
      </p:sp>
      <p:pic>
        <p:nvPicPr>
          <p:cNvPr id="33798" name="Picture 6" descr="20141023_0931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142984"/>
            <a:ext cx="8388350" cy="4718050"/>
          </a:xfrm>
          <a:prstGeom prst="rect">
            <a:avLst/>
          </a:prstGeom>
          <a:noFill/>
        </p:spPr>
      </p:pic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14 Şubat 2015</a:t>
            </a:r>
            <a:endParaRPr lang="en-US"/>
          </a:p>
        </p:txBody>
      </p:sp>
      <p:sp>
        <p:nvSpPr>
          <p:cNvPr id="8" name="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C69A22-EAB7-4338-8B68-13C6C7566F14}" type="slidenum">
              <a:rPr lang="en-US" smtClean="0"/>
              <a:pPr>
                <a:defRPr/>
              </a:pPr>
              <a:t>16</a:t>
            </a:fld>
            <a:r>
              <a:rPr lang="tr-TR" smtClean="0"/>
              <a:t>/35</a:t>
            </a:r>
            <a:endParaRPr lang="en-US"/>
          </a:p>
        </p:txBody>
      </p:sp>
      <p:sp>
        <p:nvSpPr>
          <p:cNvPr id="9" name="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AKSOY,     Ankara YEF Günleri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Veri Yer Tutucusu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14 Şubat 2015</a:t>
            </a:r>
            <a:endParaRPr lang="en-US"/>
          </a:p>
        </p:txBody>
      </p:sp>
      <p:sp>
        <p:nvSpPr>
          <p:cNvPr id="7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AKSOY,     Ankara YEF Günleri</a:t>
            </a:r>
            <a:endParaRPr lang="en-US"/>
          </a:p>
        </p:txBody>
      </p:sp>
      <p:sp>
        <p:nvSpPr>
          <p:cNvPr id="8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03B3D7-66D5-491C-926F-F7D511B4EE17}" type="slidenum">
              <a:rPr lang="en-US"/>
              <a:pPr>
                <a:defRPr/>
              </a:pPr>
              <a:t>17</a:t>
            </a:fld>
            <a:r>
              <a:rPr lang="tr-TR"/>
              <a:t>/35</a:t>
            </a:r>
            <a:endParaRPr lang="en-US"/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z="4000" smtClean="0"/>
              <a:t>Serbest Elektron Lazeri üretimi</a:t>
            </a:r>
          </a:p>
        </p:txBody>
      </p:sp>
      <p:sp>
        <p:nvSpPr>
          <p:cNvPr id="174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3860800"/>
            <a:ext cx="8785225" cy="25193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tr-TR" sz="1800" smtClean="0"/>
              <a:t>3-250 </a:t>
            </a:r>
            <a:r>
              <a:rPr lang="en-US" sz="1800" smtClean="0"/>
              <a:t>µ</a:t>
            </a:r>
            <a:r>
              <a:rPr lang="tr-TR" sz="1800" smtClean="0"/>
              <a:t>m dalgaboyu aralığını taramak için iki adet salındırıcı sistemi kullanmayı amaçlamaktayız</a:t>
            </a:r>
          </a:p>
          <a:p>
            <a:pPr lvl="1" eaLnBrk="1" hangingPunct="1">
              <a:lnSpc>
                <a:spcPct val="80000"/>
              </a:lnSpc>
            </a:pPr>
            <a:r>
              <a:rPr lang="tr-TR" sz="1600" smtClean="0"/>
              <a:t>U90; 90 mm periyot uzunluğuna sahip salındırıcı magnet </a:t>
            </a:r>
          </a:p>
          <a:p>
            <a:pPr lvl="1" eaLnBrk="1" hangingPunct="1">
              <a:lnSpc>
                <a:spcPct val="80000"/>
              </a:lnSpc>
            </a:pPr>
            <a:r>
              <a:rPr lang="tr-TR" sz="1600" smtClean="0"/>
              <a:t>U25; 25 mm periyot uzunluğuna sahip salındırıcı magnet </a:t>
            </a:r>
          </a:p>
          <a:p>
            <a:pPr eaLnBrk="1" hangingPunct="1">
              <a:lnSpc>
                <a:spcPct val="80000"/>
              </a:lnSpc>
            </a:pPr>
            <a:r>
              <a:rPr lang="tr-TR" sz="1800" smtClean="0"/>
              <a:t>Demetin salındırıcılara sokulması için 30</a:t>
            </a:r>
            <a:r>
              <a:rPr lang="en-US" sz="1800" smtClean="0"/>
              <a:t>°</a:t>
            </a:r>
            <a:r>
              <a:rPr lang="tr-TR" sz="1800" smtClean="0"/>
              <a:t> akromatik  demet hatları kullanılacaktır</a:t>
            </a:r>
          </a:p>
          <a:p>
            <a:pPr eaLnBrk="1" hangingPunct="1">
              <a:lnSpc>
                <a:spcPct val="80000"/>
              </a:lnSpc>
            </a:pPr>
            <a:r>
              <a:rPr lang="tr-TR" sz="1800" smtClean="0"/>
              <a:t>Salındırıcılar özdeş rezonatör sistemlerinin merkezine konumlandırılacaktır. </a:t>
            </a:r>
          </a:p>
          <a:p>
            <a:pPr eaLnBrk="1" hangingPunct="1">
              <a:lnSpc>
                <a:spcPct val="80000"/>
              </a:lnSpc>
            </a:pPr>
            <a:r>
              <a:rPr lang="tr-TR" sz="1800" smtClean="0"/>
              <a:t>Uzun dalga boyu elde etmek için rezonatör sistemine dalga kılavuzu kurulması gerekmektedir.</a:t>
            </a:r>
          </a:p>
        </p:txBody>
      </p:sp>
      <p:pic>
        <p:nvPicPr>
          <p:cNvPr id="17415" name="Picture 4" descr="fel_sec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981075"/>
            <a:ext cx="6913563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AutoShape 5">
            <a:hlinkClick r:id="rId3" action="ppaction://hlinkfile"/>
          </p:cNvPr>
          <p:cNvSpPr>
            <a:spLocks noChangeArrowheads="1"/>
          </p:cNvSpPr>
          <p:nvPr/>
        </p:nvSpPr>
        <p:spPr bwMode="auto">
          <a:xfrm>
            <a:off x="8388350" y="6092825"/>
            <a:ext cx="409575" cy="411163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Veri Yer Tutucusu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14 Şubat 2015</a:t>
            </a:r>
            <a:endParaRPr lang="en-US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AKSOY,     Ankara YEF Günleri</a:t>
            </a:r>
            <a:endParaRPr lang="en-US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78B02A-2342-416D-901F-4A2C90D16545}" type="slidenum">
              <a:rPr lang="en-US"/>
              <a:pPr>
                <a:defRPr/>
              </a:pPr>
              <a:t>18</a:t>
            </a:fld>
            <a:r>
              <a:rPr lang="tr-TR"/>
              <a:t>/35</a:t>
            </a:r>
            <a:endParaRPr lang="en-US"/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856662" cy="633412"/>
          </a:xfrm>
        </p:spPr>
        <p:txBody>
          <a:bodyPr/>
          <a:lstStyle/>
          <a:p>
            <a:pPr eaLnBrk="1" hangingPunct="1"/>
            <a:r>
              <a:rPr lang="tr-TR" sz="4000" smtClean="0"/>
              <a:t>Salındırıcı Magnet tasarımı</a:t>
            </a:r>
          </a:p>
        </p:txBody>
      </p:sp>
      <p:pic>
        <p:nvPicPr>
          <p:cNvPr id="1843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836613"/>
            <a:ext cx="8640763" cy="558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Veri Yer Tutucusu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14 Şubat 2015</a:t>
            </a:r>
            <a:endParaRPr lang="en-US"/>
          </a:p>
        </p:txBody>
      </p:sp>
      <p:sp>
        <p:nvSpPr>
          <p:cNvPr id="7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AKSOY,     Ankara YEF Günleri</a:t>
            </a:r>
            <a:endParaRPr lang="en-US"/>
          </a:p>
        </p:txBody>
      </p:sp>
      <p:sp>
        <p:nvSpPr>
          <p:cNvPr id="8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E32BA1-D29E-4208-A6E8-D75F2BE7CBD6}" type="slidenum">
              <a:rPr lang="en-US"/>
              <a:pPr>
                <a:defRPr/>
              </a:pPr>
              <a:t>19</a:t>
            </a:fld>
            <a:r>
              <a:rPr lang="tr-TR"/>
              <a:t>/35</a:t>
            </a:r>
            <a:endParaRPr lang="en-US"/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z="4000" smtClean="0"/>
              <a:t>Demetin Salındırıcı magnetlere iletilmesi</a:t>
            </a:r>
          </a:p>
        </p:txBody>
      </p:sp>
      <p:sp>
        <p:nvSpPr>
          <p:cNvPr id="194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5734050"/>
            <a:ext cx="8785225" cy="6477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smtClean="0"/>
              <a:t>16 </a:t>
            </a:r>
            <a:r>
              <a:rPr lang="tr-TR" sz="2000" smtClean="0"/>
              <a:t>ve </a:t>
            </a:r>
            <a:r>
              <a:rPr lang="en-US" sz="2000" smtClean="0"/>
              <a:t> 38.5 MeV</a:t>
            </a:r>
            <a:r>
              <a:rPr lang="tr-TR" sz="2000" smtClean="0"/>
              <a:t> enerjili demetin maksimum ve minimum salındırıcı şiddetine göre </a:t>
            </a:r>
            <a:r>
              <a:rPr lang="en-US" sz="2000" smtClean="0"/>
              <a:t>U25 (</a:t>
            </a:r>
            <a:r>
              <a:rPr lang="tr-TR" sz="2000" smtClean="0"/>
              <a:t>üst) ve </a:t>
            </a:r>
            <a:r>
              <a:rPr lang="en-US" sz="2000" smtClean="0"/>
              <a:t>U90 (</a:t>
            </a:r>
            <a:r>
              <a:rPr lang="tr-TR" sz="2000" smtClean="0"/>
              <a:t>alt</a:t>
            </a:r>
            <a:r>
              <a:rPr lang="en-US" sz="2000" smtClean="0"/>
              <a:t>)</a:t>
            </a:r>
            <a:r>
              <a:rPr lang="tr-TR" sz="2000" smtClean="0"/>
              <a:t> magnetlere iletilmesi </a:t>
            </a:r>
          </a:p>
        </p:txBody>
      </p:sp>
      <p:pic>
        <p:nvPicPr>
          <p:cNvPr id="19463" name="Picture 4" descr="f12_env_u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3" y="908050"/>
            <a:ext cx="8793162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5" descr="f14_env_u9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25" y="3211513"/>
            <a:ext cx="8820150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Veri Yer Tutucusu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14 Şubat 2015</a:t>
            </a:r>
            <a:endParaRPr lang="en-US"/>
          </a:p>
        </p:txBody>
      </p:sp>
      <p:sp>
        <p:nvSpPr>
          <p:cNvPr id="7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AKSOY,     Ankara YEF Günleri</a:t>
            </a:r>
            <a:endParaRPr lang="en-US"/>
          </a:p>
        </p:txBody>
      </p:sp>
      <p:sp>
        <p:nvSpPr>
          <p:cNvPr id="8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4D7283-7200-456F-ABF7-4B254EEDE514}" type="slidenum">
              <a:rPr lang="en-US"/>
              <a:pPr>
                <a:defRPr/>
              </a:pPr>
              <a:t>2</a:t>
            </a:fld>
            <a:r>
              <a:rPr lang="tr-TR"/>
              <a:t>/35</a:t>
            </a:r>
            <a:endParaRPr lang="en-US"/>
          </a:p>
        </p:txBody>
      </p:sp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>
          <a:xfrm>
            <a:off x="287338" y="285750"/>
            <a:ext cx="8856662" cy="633413"/>
          </a:xfrm>
        </p:spPr>
        <p:txBody>
          <a:bodyPr/>
          <a:lstStyle/>
          <a:p>
            <a:pPr eaLnBrk="1" hangingPunct="1"/>
            <a:r>
              <a:rPr lang="tr-TR" sz="4000" smtClean="0"/>
              <a:t>TARLA</a:t>
            </a:r>
            <a:endParaRPr lang="en-US" sz="4000" smtClean="0"/>
          </a:p>
        </p:txBody>
      </p:sp>
      <p:sp>
        <p:nvSpPr>
          <p:cNvPr id="41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84438" y="981075"/>
            <a:ext cx="6480175" cy="58769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TARLA</a:t>
            </a:r>
            <a:r>
              <a:rPr lang="tr-TR" sz="2000" dirty="0" smtClean="0"/>
              <a:t>, Ankara Üniversitesi tarafından 2006 yılından beri yürütülmekte olan Türk Hızlandırıcı Merkezi Projesinin bir alt projesidir </a:t>
            </a:r>
          </a:p>
          <a:p>
            <a:pPr eaLnBrk="1" hangingPunct="1">
              <a:lnSpc>
                <a:spcPct val="80000"/>
              </a:lnSpc>
            </a:pPr>
            <a:r>
              <a:rPr lang="tr-TR" sz="2000" dirty="0" smtClean="0"/>
              <a:t>TARLA diğer alt projelerden farklı olarak kurulum aşamasındadır. </a:t>
            </a:r>
          </a:p>
          <a:p>
            <a:pPr eaLnBrk="1" hangingPunct="1">
              <a:lnSpc>
                <a:spcPct val="80000"/>
              </a:lnSpc>
            </a:pPr>
            <a:r>
              <a:rPr lang="tr-TR" sz="2000" dirty="0" smtClean="0"/>
              <a:t>Binası Ankara Üniversitesi’ne ait Gölbaşı yerleşkesinde, Hızlandırıcı Teknolojileri Enstitüsündedir.</a:t>
            </a:r>
          </a:p>
          <a:p>
            <a:pPr eaLnBrk="1" hangingPunct="1">
              <a:lnSpc>
                <a:spcPct val="80000"/>
              </a:lnSpc>
            </a:pPr>
            <a:r>
              <a:rPr lang="tr-TR" sz="2000" dirty="0" smtClean="0"/>
              <a:t>HTE de kurulmakta olan hızlandırıcı gibi, Ülkemizde hızlandırıcı alanında faaliyet gösteren ilk enstitüdür.</a:t>
            </a:r>
          </a:p>
          <a:p>
            <a:pPr eaLnBrk="1" hangingPunct="1">
              <a:lnSpc>
                <a:spcPct val="80000"/>
              </a:lnSpc>
            </a:pPr>
            <a:r>
              <a:rPr lang="tr-TR" sz="2000" dirty="0" smtClean="0"/>
              <a:t>Hali hazırda enstitümüzde 18 çalışan bulunmaktadır. </a:t>
            </a:r>
          </a:p>
          <a:p>
            <a:pPr lvl="1" eaLnBrk="1" hangingPunct="1">
              <a:lnSpc>
                <a:spcPct val="80000"/>
              </a:lnSpc>
            </a:pPr>
            <a:r>
              <a:rPr lang="tr-TR" sz="1800" dirty="0" smtClean="0"/>
              <a:t>12 teknik personel</a:t>
            </a:r>
          </a:p>
          <a:p>
            <a:pPr lvl="1" eaLnBrk="1" hangingPunct="1">
              <a:lnSpc>
                <a:spcPct val="80000"/>
              </a:lnSpc>
            </a:pPr>
            <a:r>
              <a:rPr lang="tr-TR" sz="1800" dirty="0" smtClean="0"/>
              <a:t>6 idari personel</a:t>
            </a:r>
          </a:p>
          <a:p>
            <a:pPr eaLnBrk="1" hangingPunct="1">
              <a:lnSpc>
                <a:spcPct val="80000"/>
              </a:lnSpc>
            </a:pPr>
            <a:r>
              <a:rPr lang="tr-TR" sz="2000" dirty="0" smtClean="0"/>
              <a:t>Ayrıca enstitümüzdeki çalışmalara katkı veren farklı üniversitelerden yaklaşık 10 kısmi zamanlı çalışan bulunmaktadır.</a:t>
            </a:r>
            <a:endParaRPr lang="en-US" sz="2000" dirty="0" smtClean="0"/>
          </a:p>
        </p:txBody>
      </p:sp>
      <p:pic>
        <p:nvPicPr>
          <p:cNvPr id="4103" name="Picture 4" descr="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700" y="1196975"/>
            <a:ext cx="2344738" cy="504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5" descr="institu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857232"/>
            <a:ext cx="8789988" cy="537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Veri Yer Tutucusu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14 Şubat 2015</a:t>
            </a:r>
            <a:endParaRPr lang="en-US"/>
          </a:p>
        </p:txBody>
      </p:sp>
      <p:sp>
        <p:nvSpPr>
          <p:cNvPr id="7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AKSOY,     Ankara YEF Günleri</a:t>
            </a:r>
            <a:endParaRPr lang="en-US"/>
          </a:p>
        </p:txBody>
      </p:sp>
      <p:sp>
        <p:nvSpPr>
          <p:cNvPr id="8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31FFE4-FC73-4694-A1BB-C77B08309A08}" type="slidenum">
              <a:rPr lang="en-US"/>
              <a:pPr>
                <a:defRPr/>
              </a:pPr>
              <a:t>20</a:t>
            </a:fld>
            <a:r>
              <a:rPr lang="tr-TR"/>
              <a:t>/35</a:t>
            </a:r>
            <a:endParaRPr lang="en-US"/>
          </a:p>
        </p:txBody>
      </p:sp>
      <p:sp>
        <p:nvSpPr>
          <p:cNvPr id="204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z="4000" smtClean="0"/>
              <a:t>Salındırıcı girişinde demet faz uzayları</a:t>
            </a:r>
          </a:p>
        </p:txBody>
      </p:sp>
      <p:sp>
        <p:nvSpPr>
          <p:cNvPr id="204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4941888"/>
            <a:ext cx="8785225" cy="14398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tr-TR" sz="2000" smtClean="0"/>
              <a:t>TARLA demet hattının en önemli özelliği maksimum enerjide minimum paket boyunun </a:t>
            </a:r>
            <a:r>
              <a:rPr lang="tr-TR" sz="2000" smtClean="0">
                <a:solidFill>
                  <a:srgbClr val="336699"/>
                </a:solidFill>
              </a:rPr>
              <a:t>(maksimum pik akım)</a:t>
            </a:r>
            <a:r>
              <a:rPr lang="tr-TR" sz="2000" smtClean="0"/>
              <a:t> elde edilmesidir.</a:t>
            </a:r>
          </a:p>
          <a:p>
            <a:pPr eaLnBrk="1" hangingPunct="1">
              <a:lnSpc>
                <a:spcPct val="80000"/>
              </a:lnSpc>
            </a:pPr>
            <a:r>
              <a:rPr lang="tr-TR" sz="2000" smtClean="0"/>
              <a:t>Simülasyon sonuçları maksimum ve minimum paket boyları için ve farklı enerjilerdeki demetin salındırıcı girişinde faz uzaylarını göstermektedir.</a:t>
            </a:r>
          </a:p>
        </p:txBody>
      </p:sp>
      <p:pic>
        <p:nvPicPr>
          <p:cNvPr id="20487" name="Picture 4" descr="f13_u25maxE_ph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513"/>
            <a:ext cx="4427538" cy="355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5" descr="f15_u90_minE_pha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8663" y="981075"/>
            <a:ext cx="4605337" cy="366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Veri Yer Tutucusu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14 Şubat 2015</a:t>
            </a:r>
            <a:endParaRPr lang="en-US"/>
          </a:p>
        </p:txBody>
      </p:sp>
      <p:sp>
        <p:nvSpPr>
          <p:cNvPr id="7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AKSOY,     Ankara YEF Günleri</a:t>
            </a:r>
            <a:endParaRPr lang="en-US"/>
          </a:p>
        </p:txBody>
      </p:sp>
      <p:sp>
        <p:nvSpPr>
          <p:cNvPr id="8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E951B6-1F51-4F92-8272-61E748B857C4}" type="slidenum">
              <a:rPr lang="en-US"/>
              <a:pPr>
                <a:defRPr/>
              </a:pPr>
              <a:t>21</a:t>
            </a:fld>
            <a:r>
              <a:rPr lang="tr-TR"/>
              <a:t>/35</a:t>
            </a:r>
            <a:endParaRPr lang="en-US"/>
          </a:p>
        </p:txBody>
      </p:sp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z="4000" smtClean="0"/>
              <a:t>SEL hesaplamaları</a:t>
            </a:r>
          </a:p>
        </p:txBody>
      </p:sp>
      <p:sp>
        <p:nvSpPr>
          <p:cNvPr id="215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4076700"/>
            <a:ext cx="3455987" cy="23050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tr-TR" sz="2400" smtClean="0"/>
              <a:t>Farklı salındırıcılardan elde edilebilecek lazerin dalga boyu</a:t>
            </a:r>
          </a:p>
          <a:p>
            <a:pPr eaLnBrk="1" hangingPunct="1">
              <a:lnSpc>
                <a:spcPct val="90000"/>
              </a:lnSpc>
            </a:pPr>
            <a:r>
              <a:rPr lang="tr-TR" sz="2400" smtClean="0"/>
              <a:t>Farklı salındırıcılar için tek geçiş lazer kazancı</a:t>
            </a:r>
          </a:p>
        </p:txBody>
      </p:sp>
      <p:pic>
        <p:nvPicPr>
          <p:cNvPr id="215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85794"/>
            <a:ext cx="914400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5" descr="ga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8629" y="3714752"/>
            <a:ext cx="5535371" cy="280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Veri Yer Tutucusu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14 Şubat 2015</a:t>
            </a:r>
            <a:endParaRPr lang="en-US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AKSOY,     Ankara YEF Günleri</a:t>
            </a:r>
            <a:endParaRPr lang="en-US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4B5C5F-623D-4C08-A65E-A0ABF707FB4B}" type="slidenum">
              <a:rPr lang="en-US"/>
              <a:pPr>
                <a:defRPr/>
              </a:pPr>
              <a:t>22</a:t>
            </a:fld>
            <a:r>
              <a:rPr lang="tr-TR"/>
              <a:t>/35</a:t>
            </a:r>
            <a:endParaRPr lang="en-US"/>
          </a:p>
        </p:txBody>
      </p:sp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92125"/>
            <a:ext cx="8856662" cy="633413"/>
          </a:xfrm>
        </p:spPr>
        <p:txBody>
          <a:bodyPr/>
          <a:lstStyle/>
          <a:p>
            <a:pPr eaLnBrk="1" hangingPunct="1"/>
            <a:r>
              <a:rPr lang="tr-TR" sz="3600" dirty="0" smtClean="0"/>
              <a:t>Salındırıcı - </a:t>
            </a:r>
            <a:r>
              <a:rPr lang="tr-TR" sz="3600" dirty="0" err="1" smtClean="0"/>
              <a:t>Rezonatör</a:t>
            </a:r>
            <a:r>
              <a:rPr lang="tr-TR" sz="3600" dirty="0" smtClean="0"/>
              <a:t> ve Beklenen SEL parametreleri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357298"/>
            <a:ext cx="8429684" cy="4973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Veri Yer Tutucusu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14 Şubat 2015</a:t>
            </a:r>
            <a:endParaRPr lang="en-US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AKSOY,     Ankara YEF Günleri</a:t>
            </a:r>
            <a:endParaRPr lang="en-US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871DDE-7013-4E93-B034-55A1EFDBC643}" type="slidenum">
              <a:rPr lang="en-US"/>
              <a:pPr>
                <a:defRPr/>
              </a:pPr>
              <a:t>23</a:t>
            </a:fld>
            <a:r>
              <a:rPr lang="tr-TR"/>
              <a:t>/35</a:t>
            </a:r>
            <a:endParaRPr lang="en-US"/>
          </a:p>
        </p:txBody>
      </p:sp>
      <p:pic>
        <p:nvPicPr>
          <p:cNvPr id="23557" name="Picture 4" descr="fel_room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938" y="692150"/>
            <a:ext cx="5580062" cy="471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z="4000" smtClean="0"/>
              <a:t>Önerilen SEL uygulamaları</a:t>
            </a:r>
          </a:p>
        </p:txBody>
      </p:sp>
      <p:sp>
        <p:nvSpPr>
          <p:cNvPr id="235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925" y="981075"/>
            <a:ext cx="5329238" cy="54006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tr-TR" sz="2000" dirty="0" smtClean="0"/>
              <a:t>Önerilen SEL istasyonları</a:t>
            </a:r>
          </a:p>
          <a:p>
            <a:pPr lvl="1" eaLnBrk="1" hangingPunct="1">
              <a:lnSpc>
                <a:spcPct val="80000"/>
              </a:lnSpc>
            </a:pPr>
            <a:r>
              <a:rPr lang="tr-TR" sz="1800" dirty="0" smtClean="0"/>
              <a:t>IR </a:t>
            </a:r>
            <a:r>
              <a:rPr lang="tr-TR" sz="1800" dirty="0" err="1" smtClean="0"/>
              <a:t>spectroscopy</a:t>
            </a:r>
            <a:r>
              <a:rPr lang="tr-TR" sz="1800" dirty="0" smtClean="0"/>
              <a:t> </a:t>
            </a:r>
            <a:r>
              <a:rPr lang="tr-TR" sz="1800" dirty="0" err="1" smtClean="0"/>
              <a:t>lab</a:t>
            </a:r>
            <a:r>
              <a:rPr lang="tr-TR" sz="1800" dirty="0" smtClean="0"/>
              <a:t>.</a:t>
            </a:r>
          </a:p>
          <a:p>
            <a:pPr lvl="1" eaLnBrk="1" hangingPunct="1">
              <a:lnSpc>
                <a:spcPct val="80000"/>
              </a:lnSpc>
            </a:pPr>
            <a:r>
              <a:rPr lang="tr-TR" sz="1800" dirty="0" smtClean="0"/>
              <a:t>SFG-PP </a:t>
            </a:r>
            <a:r>
              <a:rPr lang="tr-TR" sz="1800" dirty="0" err="1" smtClean="0"/>
              <a:t>lab</a:t>
            </a:r>
            <a:r>
              <a:rPr lang="tr-TR" sz="1800" dirty="0" smtClean="0"/>
              <a:t>.</a:t>
            </a:r>
          </a:p>
          <a:p>
            <a:pPr lvl="1" eaLnBrk="1" hangingPunct="1">
              <a:lnSpc>
                <a:spcPct val="80000"/>
              </a:lnSpc>
            </a:pPr>
            <a:r>
              <a:rPr lang="tr-TR" sz="1800" dirty="0" err="1" smtClean="0"/>
              <a:t>Bio</a:t>
            </a:r>
            <a:r>
              <a:rPr lang="tr-TR" sz="1800" dirty="0" smtClean="0"/>
              <a:t>-</a:t>
            </a:r>
            <a:r>
              <a:rPr lang="tr-TR" sz="1800" dirty="0" err="1" smtClean="0"/>
              <a:t>Micro</a:t>
            </a:r>
            <a:r>
              <a:rPr lang="tr-TR" sz="1800" dirty="0" smtClean="0"/>
              <a:t> </a:t>
            </a:r>
            <a:r>
              <a:rPr lang="tr-TR" sz="1800" dirty="0" err="1" smtClean="0"/>
              <a:t>Spectroscopy</a:t>
            </a:r>
            <a:r>
              <a:rPr lang="tr-TR" sz="1800" dirty="0" smtClean="0"/>
              <a:t> </a:t>
            </a:r>
            <a:r>
              <a:rPr lang="tr-TR" sz="1800" dirty="0" err="1" smtClean="0"/>
              <a:t>lab</a:t>
            </a:r>
            <a:r>
              <a:rPr lang="tr-TR" sz="1800" dirty="0" smtClean="0"/>
              <a:t>.</a:t>
            </a:r>
          </a:p>
          <a:p>
            <a:pPr lvl="1" eaLnBrk="1" hangingPunct="1">
              <a:lnSpc>
                <a:spcPct val="80000"/>
              </a:lnSpc>
            </a:pPr>
            <a:r>
              <a:rPr lang="tr-TR" sz="1800" dirty="0" err="1" smtClean="0"/>
              <a:t>Material</a:t>
            </a:r>
            <a:r>
              <a:rPr lang="tr-TR" sz="1800" dirty="0" smtClean="0"/>
              <a:t> </a:t>
            </a:r>
            <a:r>
              <a:rPr lang="tr-TR" sz="1800" dirty="0" err="1" smtClean="0"/>
              <a:t>research</a:t>
            </a:r>
            <a:r>
              <a:rPr lang="tr-TR" sz="1800" dirty="0" smtClean="0"/>
              <a:t> </a:t>
            </a:r>
            <a:r>
              <a:rPr lang="tr-TR" sz="1800" dirty="0" err="1" smtClean="0"/>
              <a:t>lab</a:t>
            </a:r>
            <a:r>
              <a:rPr lang="tr-TR" sz="1800" dirty="0" smtClean="0"/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tr-TR" sz="2000" dirty="0" smtClean="0"/>
              <a:t>Kullanıcı grupları</a:t>
            </a:r>
          </a:p>
          <a:p>
            <a:pPr lvl="1" eaLnBrk="1" hangingPunct="1">
              <a:lnSpc>
                <a:spcPct val="80000"/>
              </a:lnSpc>
            </a:pPr>
            <a:r>
              <a:rPr lang="tr-TR" sz="1800" dirty="0" smtClean="0"/>
              <a:t>Ankara Üniversitesi</a:t>
            </a:r>
          </a:p>
          <a:p>
            <a:pPr lvl="1" eaLnBrk="1" hangingPunct="1">
              <a:lnSpc>
                <a:spcPct val="80000"/>
              </a:lnSpc>
            </a:pPr>
            <a:r>
              <a:rPr lang="tr-TR" sz="1800" dirty="0" smtClean="0"/>
              <a:t>Gazi Üniversitesi</a:t>
            </a:r>
          </a:p>
          <a:p>
            <a:pPr lvl="1" eaLnBrk="1" hangingPunct="1">
              <a:lnSpc>
                <a:spcPct val="80000"/>
              </a:lnSpc>
            </a:pPr>
            <a:r>
              <a:rPr lang="tr-TR" sz="1800" dirty="0" smtClean="0"/>
              <a:t>Bilkent Üniversitesi</a:t>
            </a:r>
          </a:p>
          <a:p>
            <a:pPr lvl="1" eaLnBrk="1" hangingPunct="1">
              <a:lnSpc>
                <a:spcPct val="80000"/>
              </a:lnSpc>
            </a:pPr>
            <a:r>
              <a:rPr lang="tr-TR" sz="1800" dirty="0" smtClean="0"/>
              <a:t>ODTÜ</a:t>
            </a:r>
          </a:p>
          <a:p>
            <a:pPr lvl="1" eaLnBrk="1" hangingPunct="1">
              <a:lnSpc>
                <a:spcPct val="80000"/>
              </a:lnSpc>
            </a:pPr>
            <a:r>
              <a:rPr lang="tr-TR" sz="1800" dirty="0" smtClean="0"/>
              <a:t>….</a:t>
            </a:r>
          </a:p>
          <a:p>
            <a:pPr eaLnBrk="1" hangingPunct="1">
              <a:lnSpc>
                <a:spcPct val="80000"/>
              </a:lnSpc>
            </a:pPr>
            <a:r>
              <a:rPr lang="tr-TR" sz="2000" dirty="0" smtClean="0"/>
              <a:t>Her bir odada 0-100 W SEL yanında SEL ile senkronize (</a:t>
            </a:r>
            <a:r>
              <a:rPr lang="el-GR" sz="2000" dirty="0" smtClean="0"/>
              <a:t>Δσ</a:t>
            </a:r>
            <a:r>
              <a:rPr lang="tr-TR" sz="2000" dirty="0" smtClean="0"/>
              <a:t>&lt;100 </a:t>
            </a:r>
            <a:r>
              <a:rPr lang="tr-TR" sz="2000" dirty="0" err="1" smtClean="0"/>
              <a:t>fs</a:t>
            </a:r>
            <a:r>
              <a:rPr lang="tr-TR" sz="2000" dirty="0" smtClean="0"/>
              <a:t>) 700 – 1000 </a:t>
            </a:r>
            <a:r>
              <a:rPr lang="tr-TR" sz="2000" dirty="0" err="1" smtClean="0"/>
              <a:t>nm</a:t>
            </a:r>
            <a:r>
              <a:rPr lang="tr-TR" sz="2000" dirty="0" smtClean="0"/>
              <a:t> dalga boylarında </a:t>
            </a:r>
          </a:p>
          <a:p>
            <a:pPr lvl="1" eaLnBrk="1" hangingPunct="1">
              <a:lnSpc>
                <a:spcPct val="80000"/>
              </a:lnSpc>
            </a:pPr>
            <a:r>
              <a:rPr lang="el-GR" sz="1800" dirty="0" smtClean="0"/>
              <a:t>Ti-sapphire laser</a:t>
            </a:r>
            <a:endParaRPr lang="tr-TR" sz="1800" dirty="0" smtClean="0"/>
          </a:p>
          <a:p>
            <a:pPr lvl="1" eaLnBrk="1" hangingPunct="1">
              <a:lnSpc>
                <a:spcPct val="80000"/>
              </a:lnSpc>
            </a:pPr>
            <a:r>
              <a:rPr lang="el-GR" sz="1800" dirty="0" smtClean="0"/>
              <a:t>Nd:Yag</a:t>
            </a:r>
            <a:r>
              <a:rPr lang="tr-TR" sz="1800" dirty="0" smtClean="0"/>
              <a:t> </a:t>
            </a:r>
            <a:r>
              <a:rPr lang="tr-TR" sz="1800" dirty="0" err="1" smtClean="0"/>
              <a:t>laser</a:t>
            </a:r>
            <a:r>
              <a:rPr lang="tr-TR" sz="1800" dirty="0" smtClean="0"/>
              <a:t>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tr-TR" sz="2000" dirty="0" smtClean="0"/>
              <a:t>	lazer kaynağı mevcut olacaktır.</a:t>
            </a:r>
            <a:endParaRPr lang="el-GR" sz="20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3 Veri Yer Tutucusu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14 Şubat 2015</a:t>
            </a:r>
            <a:endParaRPr lang="en-US"/>
          </a:p>
        </p:txBody>
      </p:sp>
      <p:sp>
        <p:nvSpPr>
          <p:cNvPr id="10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AKSOY,     Ankara YEF Günleri</a:t>
            </a:r>
            <a:endParaRPr lang="en-US"/>
          </a:p>
        </p:txBody>
      </p:sp>
      <p:sp>
        <p:nvSpPr>
          <p:cNvPr id="11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17F569-A611-4427-8708-3C6615351961}" type="slidenum">
              <a:rPr lang="en-US"/>
              <a:pPr>
                <a:defRPr/>
              </a:pPr>
              <a:t>24</a:t>
            </a:fld>
            <a:r>
              <a:rPr lang="tr-TR"/>
              <a:t>/35</a:t>
            </a:r>
            <a:endParaRPr lang="en-US"/>
          </a:p>
        </p:txBody>
      </p:sp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z="3200" dirty="0" smtClean="0"/>
              <a:t>Elektron tabancası ve paket oluşturma sistemi test düzeneği</a:t>
            </a:r>
            <a:endParaRPr lang="en-US" sz="3200" dirty="0" smtClean="0"/>
          </a:p>
        </p:txBody>
      </p:sp>
      <p:pic>
        <p:nvPicPr>
          <p:cNvPr id="24582" name="Picture 3" descr="gun_setu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125538"/>
            <a:ext cx="7772400" cy="425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4" name="Picture 4" descr="gun_hamburg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97200"/>
            <a:ext cx="6156325" cy="322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5" name="Rectangle 5"/>
          <p:cNvSpPr>
            <a:spLocks noChangeArrowheads="1"/>
          </p:cNvSpPr>
          <p:nvPr/>
        </p:nvSpPr>
        <p:spPr bwMode="auto">
          <a:xfrm>
            <a:off x="4140200" y="1557338"/>
            <a:ext cx="2160588" cy="15113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580063" y="3644900"/>
            <a:ext cx="3563937" cy="2944813"/>
            <a:chOff x="3515" y="2296"/>
            <a:chExt cx="2245" cy="1855"/>
          </a:xfrm>
        </p:grpSpPr>
        <p:pic>
          <p:nvPicPr>
            <p:cNvPr id="24586" name="Picture 7" descr="pulser_oscillato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86" y="2478"/>
              <a:ext cx="2074" cy="1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7" name="Line 8"/>
            <p:cNvSpPr>
              <a:spLocks noChangeShapeType="1"/>
            </p:cNvSpPr>
            <p:nvPr/>
          </p:nvSpPr>
          <p:spPr bwMode="auto">
            <a:xfrm flipH="1" flipV="1">
              <a:off x="3515" y="2296"/>
              <a:ext cx="363" cy="363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tr-TR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sz="4000"/>
              <a:t>Elektron tabancası test düzeneği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596" y="4286256"/>
            <a:ext cx="8208962" cy="2016125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tr-TR" sz="1800" u="sng" dirty="0">
                <a:solidFill>
                  <a:srgbClr val="000099"/>
                </a:solidFill>
              </a:rPr>
              <a:t>Test düzeneği ile çözülen </a:t>
            </a:r>
            <a:r>
              <a:rPr lang="tr-TR" sz="1800" u="sng" dirty="0" err="1">
                <a:solidFill>
                  <a:srgbClr val="000099"/>
                </a:solidFill>
              </a:rPr>
              <a:t>problemeler</a:t>
            </a:r>
            <a:r>
              <a:rPr lang="tr-TR" sz="1800" u="sng" dirty="0">
                <a:solidFill>
                  <a:srgbClr val="000099"/>
                </a:solidFill>
              </a:rPr>
              <a:t> / edinilen deneyimler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tr-TR" sz="1800" dirty="0"/>
              <a:t>Yüksek gerilim </a:t>
            </a:r>
            <a:r>
              <a:rPr lang="tr-TR" sz="1800" dirty="0" smtClean="0">
                <a:sym typeface="Wingdings" pitchFamily="2" charset="2"/>
              </a:rPr>
              <a:t> </a:t>
            </a:r>
            <a:r>
              <a:rPr lang="tr-TR" sz="1800" dirty="0" smtClean="0"/>
              <a:t>250 </a:t>
            </a:r>
            <a:r>
              <a:rPr lang="tr-TR" sz="1800" dirty="0" err="1"/>
              <a:t>kV</a:t>
            </a:r>
            <a:endParaRPr lang="tr-TR" sz="18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tr-TR" sz="1800" dirty="0"/>
              <a:t>Yüksek vakum </a:t>
            </a:r>
            <a:r>
              <a:rPr lang="tr-TR" sz="1800" dirty="0" smtClean="0">
                <a:sym typeface="Wingdings" pitchFamily="2" charset="2"/>
              </a:rPr>
              <a:t></a:t>
            </a:r>
            <a:r>
              <a:rPr lang="tr-TR" sz="1800" dirty="0" smtClean="0"/>
              <a:t> 1 </a:t>
            </a:r>
            <a:r>
              <a:rPr lang="tr-TR" sz="1800" dirty="0"/>
              <a:t>× 10</a:t>
            </a:r>
            <a:r>
              <a:rPr lang="tr-TR" sz="1800" baseline="30000" dirty="0" smtClean="0"/>
              <a:t>−9 </a:t>
            </a:r>
            <a:r>
              <a:rPr lang="tr-TR" sz="1800" dirty="0" err="1"/>
              <a:t>mbar</a:t>
            </a:r>
            <a:endParaRPr lang="tr-TR" sz="18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tr-TR" sz="1800" dirty="0"/>
              <a:t>Nispeten yüksek frekans </a:t>
            </a:r>
            <a:r>
              <a:rPr lang="tr-TR" sz="1800" dirty="0" smtClean="0">
                <a:sym typeface="Wingdings" pitchFamily="2" charset="2"/>
              </a:rPr>
              <a:t></a:t>
            </a:r>
            <a:r>
              <a:rPr lang="tr-TR" sz="1800" dirty="0" smtClean="0"/>
              <a:t> </a:t>
            </a:r>
            <a:r>
              <a:rPr lang="tr-TR" sz="1800" i="1" dirty="0"/>
              <a:t>&lt; </a:t>
            </a:r>
            <a:r>
              <a:rPr lang="tr-TR" sz="1800" dirty="0"/>
              <a:t>20 </a:t>
            </a:r>
            <a:r>
              <a:rPr lang="tr-TR" sz="1800" dirty="0" err="1"/>
              <a:t>ps</a:t>
            </a:r>
            <a:r>
              <a:rPr lang="tr-TR" sz="1800" dirty="0"/>
              <a:t> </a:t>
            </a:r>
            <a:r>
              <a:rPr lang="tr-TR" sz="1800" dirty="0" err="1"/>
              <a:t>jitter</a:t>
            </a:r>
            <a:r>
              <a:rPr lang="tr-TR" sz="1800" dirty="0"/>
              <a:t> 500 </a:t>
            </a:r>
            <a:r>
              <a:rPr lang="tr-TR" sz="1800" dirty="0" err="1"/>
              <a:t>ps</a:t>
            </a:r>
            <a:endParaRPr lang="tr-TR" sz="18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tr-TR" sz="1800" dirty="0"/>
              <a:t>Yüksek radyasyon </a:t>
            </a:r>
            <a:r>
              <a:rPr lang="tr-TR" sz="1800" dirty="0" smtClean="0">
                <a:sym typeface="Wingdings" pitchFamily="2" charset="2"/>
              </a:rPr>
              <a:t></a:t>
            </a:r>
            <a:r>
              <a:rPr lang="tr-TR" sz="1800" dirty="0" smtClean="0"/>
              <a:t> </a:t>
            </a:r>
            <a:r>
              <a:rPr lang="tr-TR" sz="1800" dirty="0"/>
              <a:t>&gt;2000 </a:t>
            </a:r>
            <a:r>
              <a:rPr lang="tr-TR" sz="1800" i="1" dirty="0" err="1"/>
              <a:t>μ</a:t>
            </a:r>
            <a:r>
              <a:rPr lang="tr-TR" sz="1800" dirty="0" err="1"/>
              <a:t>s</a:t>
            </a:r>
            <a:r>
              <a:rPr lang="tr-TR" sz="1800" dirty="0"/>
              <a:t>/h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tr-TR" sz="1800" dirty="0"/>
              <a:t>Uzaktan kontrol </a:t>
            </a:r>
            <a:r>
              <a:rPr lang="tr-TR" sz="1800" dirty="0" smtClean="0">
                <a:sym typeface="Wingdings" pitchFamily="2" charset="2"/>
              </a:rPr>
              <a:t></a:t>
            </a:r>
            <a:r>
              <a:rPr lang="tr-TR" sz="1800" dirty="0" smtClean="0"/>
              <a:t> </a:t>
            </a:r>
            <a:r>
              <a:rPr lang="tr-TR" sz="1800" dirty="0"/>
              <a:t>EPICS &amp; </a:t>
            </a:r>
            <a:r>
              <a:rPr lang="tr-TR" sz="1800" dirty="0" err="1"/>
              <a:t>LabView</a:t>
            </a:r>
            <a:endParaRPr lang="tr-TR" sz="18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tr-TR" sz="1800" dirty="0"/>
              <a:t>…….</a:t>
            </a:r>
          </a:p>
        </p:txBody>
      </p:sp>
      <p:pic>
        <p:nvPicPr>
          <p:cNvPr id="30724" name="Picture 4" descr="gun_test_stand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1052513"/>
            <a:ext cx="8748712" cy="3240087"/>
          </a:xfrm>
          <a:prstGeom prst="rect">
            <a:avLst/>
          </a:prstGeom>
          <a:noFill/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4925" y="2636838"/>
            <a:ext cx="3600450" cy="3579812"/>
            <a:chOff x="22" y="1661"/>
            <a:chExt cx="2268" cy="2255"/>
          </a:xfrm>
        </p:grpSpPr>
        <p:pic>
          <p:nvPicPr>
            <p:cNvPr id="30725" name="Picture 5" descr="first_beam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" y="2779"/>
              <a:ext cx="1497" cy="1137"/>
            </a:xfrm>
            <a:prstGeom prst="rect">
              <a:avLst/>
            </a:prstGeom>
            <a:noFill/>
          </p:spPr>
        </p:pic>
        <p:sp>
          <p:nvSpPr>
            <p:cNvPr id="30726" name="Line 6"/>
            <p:cNvSpPr>
              <a:spLocks noChangeShapeType="1"/>
            </p:cNvSpPr>
            <p:nvPr/>
          </p:nvSpPr>
          <p:spPr bwMode="auto">
            <a:xfrm flipV="1">
              <a:off x="930" y="1661"/>
              <a:ext cx="1360" cy="1134"/>
            </a:xfrm>
            <a:prstGeom prst="line">
              <a:avLst/>
            </a:prstGeom>
            <a:noFill/>
            <a:ln w="38100">
              <a:solidFill>
                <a:srgbClr val="FF3399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411413" y="2565400"/>
            <a:ext cx="2520950" cy="3875088"/>
            <a:chOff x="1519" y="1616"/>
            <a:chExt cx="1588" cy="2441"/>
          </a:xfrm>
        </p:grpSpPr>
        <p:pic>
          <p:nvPicPr>
            <p:cNvPr id="30728" name="Picture 8" descr="tek0000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19" y="2795"/>
              <a:ext cx="1588" cy="1121"/>
            </a:xfrm>
            <a:prstGeom prst="rect">
              <a:avLst/>
            </a:prstGeom>
            <a:noFill/>
          </p:spPr>
        </p:pic>
        <p:sp>
          <p:nvSpPr>
            <p:cNvPr id="30729" name="Text Box 9"/>
            <p:cNvSpPr txBox="1">
              <a:spLocks noChangeArrowheads="1"/>
            </p:cNvSpPr>
            <p:nvPr/>
          </p:nvSpPr>
          <p:spPr bwMode="auto">
            <a:xfrm>
              <a:off x="1565" y="3884"/>
              <a:ext cx="154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tr-TR" sz="1200"/>
                <a:t>BPM sinyali</a:t>
              </a:r>
            </a:p>
          </p:txBody>
        </p:sp>
        <p:sp>
          <p:nvSpPr>
            <p:cNvPr id="30731" name="Line 11"/>
            <p:cNvSpPr>
              <a:spLocks noChangeShapeType="1"/>
            </p:cNvSpPr>
            <p:nvPr/>
          </p:nvSpPr>
          <p:spPr bwMode="auto">
            <a:xfrm flipH="1" flipV="1">
              <a:off x="1746" y="1616"/>
              <a:ext cx="544" cy="1179"/>
            </a:xfrm>
            <a:prstGeom prst="line">
              <a:avLst/>
            </a:prstGeom>
            <a:noFill/>
            <a:ln w="38100">
              <a:solidFill>
                <a:srgbClr val="FF3399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3059113" y="2636838"/>
            <a:ext cx="4681537" cy="3803650"/>
            <a:chOff x="1927" y="1661"/>
            <a:chExt cx="2949" cy="2396"/>
          </a:xfrm>
        </p:grpSpPr>
        <p:pic>
          <p:nvPicPr>
            <p:cNvPr id="30733" name="Picture 13" descr="fct_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07" y="2840"/>
              <a:ext cx="1769" cy="1061"/>
            </a:xfrm>
            <a:prstGeom prst="rect">
              <a:avLst/>
            </a:prstGeom>
            <a:noFill/>
          </p:spPr>
        </p:pic>
        <p:sp>
          <p:nvSpPr>
            <p:cNvPr id="30738" name="Text Box 18"/>
            <p:cNvSpPr txBox="1">
              <a:spLocks noChangeArrowheads="1"/>
            </p:cNvSpPr>
            <p:nvPr/>
          </p:nvSpPr>
          <p:spPr bwMode="auto">
            <a:xfrm>
              <a:off x="3243" y="3884"/>
              <a:ext cx="127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tr-TR" sz="1200"/>
                <a:t>FCT sinyali</a:t>
              </a:r>
            </a:p>
          </p:txBody>
        </p:sp>
        <p:sp>
          <p:nvSpPr>
            <p:cNvPr id="30739" name="Line 19"/>
            <p:cNvSpPr>
              <a:spLocks noChangeShapeType="1"/>
            </p:cNvSpPr>
            <p:nvPr/>
          </p:nvSpPr>
          <p:spPr bwMode="auto">
            <a:xfrm flipH="1" flipV="1">
              <a:off x="1927" y="1661"/>
              <a:ext cx="1951" cy="1179"/>
            </a:xfrm>
            <a:prstGeom prst="line">
              <a:avLst/>
            </a:prstGeom>
            <a:noFill/>
            <a:ln w="38100">
              <a:solidFill>
                <a:srgbClr val="FF3399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2268538" y="2636838"/>
            <a:ext cx="6875462" cy="3875087"/>
            <a:chOff x="1429" y="1661"/>
            <a:chExt cx="4331" cy="2441"/>
          </a:xfrm>
        </p:grpSpPr>
        <p:pic>
          <p:nvPicPr>
            <p:cNvPr id="30741" name="Picture 21" descr="beamdump_measure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59" y="2789"/>
              <a:ext cx="1701" cy="1185"/>
            </a:xfrm>
            <a:prstGeom prst="rect">
              <a:avLst/>
            </a:prstGeom>
            <a:noFill/>
          </p:spPr>
        </p:pic>
        <p:sp>
          <p:nvSpPr>
            <p:cNvPr id="30742" name="Text Box 22"/>
            <p:cNvSpPr txBox="1">
              <a:spLocks noChangeArrowheads="1"/>
            </p:cNvSpPr>
            <p:nvPr/>
          </p:nvSpPr>
          <p:spPr bwMode="auto">
            <a:xfrm>
              <a:off x="4332" y="3929"/>
              <a:ext cx="90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tr-TR" sz="1200"/>
                <a:t>Demet yükü</a:t>
              </a:r>
            </a:p>
          </p:txBody>
        </p:sp>
        <p:sp>
          <p:nvSpPr>
            <p:cNvPr id="30743" name="Line 23"/>
            <p:cNvSpPr>
              <a:spLocks noChangeShapeType="1"/>
            </p:cNvSpPr>
            <p:nvPr/>
          </p:nvSpPr>
          <p:spPr bwMode="auto">
            <a:xfrm flipH="1" flipV="1">
              <a:off x="1429" y="1661"/>
              <a:ext cx="3356" cy="1043"/>
            </a:xfrm>
            <a:prstGeom prst="line">
              <a:avLst/>
            </a:prstGeom>
            <a:noFill/>
            <a:ln w="38100">
              <a:solidFill>
                <a:srgbClr val="FF3399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20" name="1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14 Şubat 2015</a:t>
            </a:r>
            <a:endParaRPr lang="en-US"/>
          </a:p>
        </p:txBody>
      </p:sp>
      <p:sp>
        <p:nvSpPr>
          <p:cNvPr id="21" name="2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C69A22-EAB7-4338-8B68-13C6C7566F14}" type="slidenum">
              <a:rPr lang="en-US" smtClean="0"/>
              <a:pPr>
                <a:defRPr/>
              </a:pPr>
              <a:t>25</a:t>
            </a:fld>
            <a:r>
              <a:rPr lang="tr-TR" smtClean="0"/>
              <a:t>/35</a:t>
            </a:r>
            <a:endParaRPr lang="en-US"/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AKSOY,     Ankara YEF Günleri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Veri Yer Tutucusu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14 Şubat 2015</a:t>
            </a:r>
            <a:endParaRPr lang="en-US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AKSOY,     Ankara YEF Günleri</a:t>
            </a:r>
            <a:endParaRPr lang="en-US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B863C-85DB-45C5-A81A-40DAFAE60FBA}" type="slidenum">
              <a:rPr lang="en-US"/>
              <a:pPr>
                <a:defRPr/>
              </a:pPr>
              <a:t>26</a:t>
            </a:fld>
            <a:r>
              <a:rPr lang="tr-TR"/>
              <a:t>/35</a:t>
            </a:r>
            <a:endParaRPr lang="en-US"/>
          </a:p>
        </p:txBody>
      </p:sp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856662" cy="633412"/>
          </a:xfrm>
        </p:spPr>
        <p:txBody>
          <a:bodyPr/>
          <a:lstStyle/>
          <a:p>
            <a:pPr eaLnBrk="1" hangingPunct="1"/>
            <a:r>
              <a:rPr lang="tr-TR" sz="3600" dirty="0" smtClean="0"/>
              <a:t>Test düzeneği kontrol sistemi (</a:t>
            </a:r>
            <a:r>
              <a:rPr lang="tr-TR" sz="3600" dirty="0" err="1" smtClean="0"/>
              <a:t>LabView</a:t>
            </a:r>
            <a:r>
              <a:rPr lang="tr-TR" sz="3600" dirty="0" smtClean="0"/>
              <a:t>)</a:t>
            </a:r>
          </a:p>
        </p:txBody>
      </p:sp>
      <p:pic>
        <p:nvPicPr>
          <p:cNvPr id="26630" name="Picture 4" descr="main scre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836613"/>
            <a:ext cx="8750300" cy="545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Text Box 5"/>
          <p:cNvSpPr txBox="1">
            <a:spLocks noChangeArrowheads="1"/>
          </p:cNvSpPr>
          <p:nvPr/>
        </p:nvSpPr>
        <p:spPr bwMode="auto">
          <a:xfrm>
            <a:off x="6000761" y="6237288"/>
            <a:ext cx="30352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tr-TR" dirty="0"/>
              <a:t>Emre </a:t>
            </a:r>
            <a:r>
              <a:rPr lang="tr-TR" dirty="0" smtClean="0"/>
              <a:t>Kazancı / Bilal Tonda</a:t>
            </a:r>
            <a:endParaRPr lang="tr-T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3 Veri Yer Tutucusu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14 Şubat 2015</a:t>
            </a:r>
            <a:endParaRPr lang="en-US"/>
          </a:p>
        </p:txBody>
      </p:sp>
      <p:sp>
        <p:nvSpPr>
          <p:cNvPr id="14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AKSOY,     Ankara YEF Günleri</a:t>
            </a:r>
            <a:endParaRPr lang="en-US"/>
          </a:p>
        </p:txBody>
      </p:sp>
      <p:sp>
        <p:nvSpPr>
          <p:cNvPr id="15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860E6-CCC5-4E02-91CD-DAA20157F529}" type="slidenum">
              <a:rPr lang="en-US"/>
              <a:pPr>
                <a:defRPr/>
              </a:pPr>
              <a:t>27</a:t>
            </a:fld>
            <a:r>
              <a:rPr lang="tr-TR"/>
              <a:t>/35</a:t>
            </a:r>
            <a:endParaRPr lang="en-US"/>
          </a:p>
        </p:txBody>
      </p:sp>
      <p:sp>
        <p:nvSpPr>
          <p:cNvPr id="27653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856662" cy="633412"/>
          </a:xfrm>
        </p:spPr>
        <p:txBody>
          <a:bodyPr/>
          <a:lstStyle/>
          <a:p>
            <a:pPr eaLnBrk="1" hangingPunct="1"/>
            <a:r>
              <a:rPr lang="tr-TR" sz="4000" smtClean="0"/>
              <a:t>Test düzeneği elektronik R&amp;D </a:t>
            </a:r>
          </a:p>
        </p:txBody>
      </p:sp>
      <p:sp>
        <p:nvSpPr>
          <p:cNvPr id="27654" name="Text Box 4"/>
          <p:cNvSpPr txBox="1">
            <a:spLocks noChangeArrowheads="1"/>
          </p:cNvSpPr>
          <p:nvPr/>
        </p:nvSpPr>
        <p:spPr bwMode="auto">
          <a:xfrm>
            <a:off x="6659563" y="6237288"/>
            <a:ext cx="23764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/>
              <a:t>Burak Koç, A. Aksoy</a:t>
            </a:r>
          </a:p>
        </p:txBody>
      </p:sp>
      <p:pic>
        <p:nvPicPr>
          <p:cNvPr id="27655" name="Picture 6" descr="aw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981075"/>
            <a:ext cx="4321175" cy="200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6" name="Text Box 7"/>
          <p:cNvSpPr txBox="1">
            <a:spLocks noChangeArrowheads="1"/>
          </p:cNvSpPr>
          <p:nvPr/>
        </p:nvSpPr>
        <p:spPr bwMode="auto">
          <a:xfrm>
            <a:off x="179388" y="2859088"/>
            <a:ext cx="4067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>
                <a:latin typeface="Calibri" pitchFamily="34" charset="0"/>
              </a:rPr>
              <a:t>Standar pulse üreteci için uzaktan kontorol modülünün eklenmesi</a:t>
            </a:r>
          </a:p>
        </p:txBody>
      </p:sp>
      <p:pic>
        <p:nvPicPr>
          <p:cNvPr id="2765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900113"/>
            <a:ext cx="4086225" cy="19526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27658" name="Rectangle 9"/>
          <p:cNvSpPr>
            <a:spLocks noChangeArrowheads="1"/>
          </p:cNvSpPr>
          <p:nvPr/>
        </p:nvSpPr>
        <p:spPr bwMode="auto">
          <a:xfrm>
            <a:off x="4787900" y="2787650"/>
            <a:ext cx="43561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1381125" algn="l"/>
              </a:tabLst>
            </a:pPr>
            <a:r>
              <a:rPr lang="tr-TR">
                <a:latin typeface="Calibri" pitchFamily="34" charset="0"/>
              </a:rPr>
              <a:t>Pulser fall-rise zamanı ve genlik kontrölü için uzaktan kontroller</a:t>
            </a:r>
          </a:p>
        </p:txBody>
      </p:sp>
      <p:pic>
        <p:nvPicPr>
          <p:cNvPr id="27659" name="Picture 10"/>
          <p:cNvPicPr>
            <a:picLocks noChangeAspect="1" noChangeArrowheads="1"/>
          </p:cNvPicPr>
          <p:nvPr/>
        </p:nvPicPr>
        <p:blipFill>
          <a:blip r:embed="rId4" cstate="print"/>
          <a:srcRect b="24550"/>
          <a:stretch>
            <a:fillRect/>
          </a:stretch>
        </p:blipFill>
        <p:spPr bwMode="auto">
          <a:xfrm>
            <a:off x="22225" y="3644900"/>
            <a:ext cx="3829050" cy="21272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27660" name="Rectangle 11"/>
          <p:cNvSpPr>
            <a:spLocks noChangeArrowheads="1"/>
          </p:cNvSpPr>
          <p:nvPr/>
        </p:nvSpPr>
        <p:spPr bwMode="auto">
          <a:xfrm>
            <a:off x="0" y="5805488"/>
            <a:ext cx="43561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1381125" algn="l"/>
              </a:tabLst>
            </a:pPr>
            <a:r>
              <a:rPr lang="tr-TR">
                <a:latin typeface="Calibri" pitchFamily="34" charset="0"/>
              </a:rPr>
              <a:t>Pulser trigger; 1s </a:t>
            </a:r>
            <a:r>
              <a:rPr lang="tr-TR">
                <a:latin typeface="Calibri" pitchFamily="34" charset="0"/>
                <a:sym typeface="Wingdings" pitchFamily="2" charset="2"/>
              </a:rPr>
              <a:t> 26 MHz, 1 Hz CW</a:t>
            </a:r>
            <a:endParaRPr lang="tr-TR">
              <a:latin typeface="Calibri" pitchFamily="34" charset="0"/>
            </a:endParaRPr>
          </a:p>
        </p:txBody>
      </p:sp>
      <p:pic>
        <p:nvPicPr>
          <p:cNvPr id="27661" name="Picture 12"/>
          <p:cNvPicPr>
            <a:picLocks noChangeAspect="1" noChangeArrowheads="1"/>
          </p:cNvPicPr>
          <p:nvPr/>
        </p:nvPicPr>
        <p:blipFill>
          <a:blip r:embed="rId5" cstate="print"/>
          <a:srcRect t="14682" b="14127"/>
          <a:stretch>
            <a:fillRect/>
          </a:stretch>
        </p:blipFill>
        <p:spPr bwMode="auto">
          <a:xfrm>
            <a:off x="4716463" y="3500438"/>
            <a:ext cx="3924300" cy="20970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27662" name="Text Box 13"/>
          <p:cNvSpPr txBox="1">
            <a:spLocks noChangeArrowheads="1"/>
          </p:cNvSpPr>
          <p:nvPr/>
        </p:nvSpPr>
        <p:spPr bwMode="auto">
          <a:xfrm>
            <a:off x="4716463" y="5805488"/>
            <a:ext cx="41036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>
                <a:latin typeface="Calibri" pitchFamily="34" charset="0"/>
              </a:rPr>
              <a:t>6 kanallı sıcaklık ölçüm ve kontrol cihazı</a:t>
            </a:r>
          </a:p>
        </p:txBody>
      </p:sp>
      <p:pic>
        <p:nvPicPr>
          <p:cNvPr id="142350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550" y="1196975"/>
            <a:ext cx="6810375" cy="4679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Veri Yer Tutucusu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14 Şubat 2015</a:t>
            </a:r>
            <a:endParaRPr lang="en-US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AKSOY,     Ankara YEF Günleri</a:t>
            </a:r>
            <a:endParaRPr lang="en-US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9AF48-AA3B-4778-8674-3A9F63C26107}" type="slidenum">
              <a:rPr lang="en-US"/>
              <a:pPr>
                <a:defRPr/>
              </a:pPr>
              <a:t>28</a:t>
            </a:fld>
            <a:r>
              <a:rPr lang="tr-TR"/>
              <a:t>/35</a:t>
            </a:r>
            <a:endParaRPr lang="en-US"/>
          </a:p>
        </p:txBody>
      </p:sp>
      <p:sp>
        <p:nvSpPr>
          <p:cNvPr id="28677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4450"/>
            <a:ext cx="8856662" cy="633413"/>
          </a:xfrm>
        </p:spPr>
        <p:txBody>
          <a:bodyPr/>
          <a:lstStyle/>
          <a:p>
            <a:pPr eaLnBrk="1" hangingPunct="1"/>
            <a:r>
              <a:rPr lang="tr-TR" sz="4000" smtClean="0"/>
              <a:t>Mekanik Tasarım</a:t>
            </a:r>
          </a:p>
        </p:txBody>
      </p:sp>
      <p:pic>
        <p:nvPicPr>
          <p:cNvPr id="28678" name="Picture 4" descr="Q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692150"/>
            <a:ext cx="8675687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Text Box 5"/>
          <p:cNvSpPr txBox="1">
            <a:spLocks noChangeArrowheads="1"/>
          </p:cNvSpPr>
          <p:nvPr/>
        </p:nvSpPr>
        <p:spPr bwMode="auto">
          <a:xfrm>
            <a:off x="4932363" y="6302375"/>
            <a:ext cx="41036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/>
              <a:t>Mustafa Yıldız, Çağlar Kaya, A. Aksoy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Veri Yer Tutucusu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14 Şubat 2015</a:t>
            </a:r>
            <a:endParaRPr lang="en-US"/>
          </a:p>
        </p:txBody>
      </p:sp>
      <p:sp>
        <p:nvSpPr>
          <p:cNvPr id="7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AKSOY,     Ankara YEF Günleri</a:t>
            </a:r>
            <a:endParaRPr lang="en-US"/>
          </a:p>
        </p:txBody>
      </p:sp>
      <p:sp>
        <p:nvSpPr>
          <p:cNvPr id="8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C147C9-98C6-4258-87CF-0DF88D8E461B}" type="slidenum">
              <a:rPr lang="en-US"/>
              <a:pPr>
                <a:defRPr/>
              </a:pPr>
              <a:t>29</a:t>
            </a:fld>
            <a:r>
              <a:rPr lang="tr-TR"/>
              <a:t>/35</a:t>
            </a:r>
            <a:endParaRPr lang="en-US"/>
          </a:p>
        </p:txBody>
      </p:sp>
      <p:sp>
        <p:nvSpPr>
          <p:cNvPr id="29701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856662" cy="633412"/>
          </a:xfrm>
        </p:spPr>
        <p:txBody>
          <a:bodyPr/>
          <a:lstStyle/>
          <a:p>
            <a:pPr eaLnBrk="1" hangingPunct="1"/>
            <a:r>
              <a:rPr lang="tr-TR" sz="4000" smtClean="0"/>
              <a:t>Mekanik Montaj</a:t>
            </a:r>
          </a:p>
        </p:txBody>
      </p:sp>
      <p:pic>
        <p:nvPicPr>
          <p:cNvPr id="29702" name="Picture 4" descr="Q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836613"/>
            <a:ext cx="8820150" cy="551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3" name="Text Box 5"/>
          <p:cNvSpPr txBox="1">
            <a:spLocks noChangeArrowheads="1"/>
          </p:cNvSpPr>
          <p:nvPr/>
        </p:nvSpPr>
        <p:spPr bwMode="auto">
          <a:xfrm>
            <a:off x="4932363" y="6302375"/>
            <a:ext cx="41036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/>
              <a:t>Mustafa Yıldız, Çağlar Kaya, A. Aksoy</a:t>
            </a:r>
          </a:p>
        </p:txBody>
      </p:sp>
      <p:pic>
        <p:nvPicPr>
          <p:cNvPr id="144392" name="Picture 8" descr="Q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836613"/>
            <a:ext cx="8316912" cy="519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Veri Yer Tutucusu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14 Şubat 2015</a:t>
            </a:r>
            <a:endParaRPr lang="en-US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AKSOY,     Ankara YEF Günleri</a:t>
            </a:r>
            <a:endParaRPr lang="en-US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29AF4D-EF07-4EE0-8C43-00DAC7E7BEDA}" type="slidenum">
              <a:rPr lang="en-US"/>
              <a:pPr>
                <a:defRPr/>
              </a:pPr>
              <a:t>3</a:t>
            </a:fld>
            <a:r>
              <a:rPr lang="tr-TR"/>
              <a:t>/35</a:t>
            </a:r>
            <a:endParaRPr lang="en-US"/>
          </a:p>
        </p:txBody>
      </p:sp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z="4000" smtClean="0"/>
              <a:t>TARLA’nın amacı</a:t>
            </a:r>
          </a:p>
        </p:txBody>
      </p:sp>
      <p:sp>
        <p:nvSpPr>
          <p:cNvPr id="51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Char char="■"/>
            </a:pPr>
            <a:r>
              <a:rPr lang="tr-TR" sz="2000" dirty="0" smtClean="0"/>
              <a:t>Türk Hızlandırıcı Merkezi'nin ilk tesisi olarak planlanan elektron hızlandırıcısı ve buna dayalı ışınım kaynakları tesisi </a:t>
            </a:r>
          </a:p>
          <a:p>
            <a:pPr eaLnBrk="1" hangingPunct="1">
              <a:lnSpc>
                <a:spcPct val="80000"/>
              </a:lnSpc>
              <a:buClrTx/>
              <a:buSzTx/>
              <a:buFontTx/>
              <a:buChar char="ı"/>
            </a:pPr>
            <a:r>
              <a:rPr lang="tr-TR" sz="2000" u="sng" dirty="0" smtClean="0"/>
              <a:t>Bu tesiste ;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■"/>
            </a:pPr>
            <a:r>
              <a:rPr lang="tr-TR" sz="2000" dirty="0" smtClean="0"/>
              <a:t>15-40 </a:t>
            </a:r>
            <a:r>
              <a:rPr lang="tr-TR" sz="2000" dirty="0" err="1" smtClean="0"/>
              <a:t>MeV</a:t>
            </a:r>
            <a:r>
              <a:rPr lang="tr-TR" sz="2000" dirty="0" smtClean="0"/>
              <a:t> enerjili elektron demeti ve 25 mm ile 90 mm periyot uzunluklu salındırıcı kullanarak 3-250 </a:t>
            </a:r>
            <a:r>
              <a:rPr lang="tr-TR" sz="2000" dirty="0" err="1" smtClean="0"/>
              <a:t>μm</a:t>
            </a:r>
            <a:r>
              <a:rPr lang="tr-TR" sz="2000" dirty="0" smtClean="0"/>
              <a:t> </a:t>
            </a:r>
            <a:r>
              <a:rPr lang="tr-TR" sz="2000" dirty="0" err="1" smtClean="0"/>
              <a:t>dalgaboyu</a:t>
            </a:r>
            <a:r>
              <a:rPr lang="tr-TR" sz="2000" dirty="0" smtClean="0"/>
              <a:t> aralığında Serbest Elektron Lazeri (SEL) üretmek ve yüksek güçlü  (ortalama güç ~ MW )  SEL ile lazer deneyleri yapmak..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■"/>
            </a:pPr>
            <a:r>
              <a:rPr lang="tr-TR" sz="2000" dirty="0" smtClean="0"/>
              <a:t>10-40 </a:t>
            </a:r>
            <a:r>
              <a:rPr lang="tr-TR" sz="2000" dirty="0" err="1" smtClean="0"/>
              <a:t>MeV</a:t>
            </a:r>
            <a:r>
              <a:rPr lang="tr-TR" sz="2000" dirty="0" smtClean="0"/>
              <a:t> enerjili elektron demeti ve 3 farklı radyatör-</a:t>
            </a:r>
            <a:r>
              <a:rPr lang="tr-TR" sz="2000" dirty="0" err="1" smtClean="0"/>
              <a:t>kolimatör</a:t>
            </a:r>
            <a:r>
              <a:rPr lang="tr-TR" sz="2000" dirty="0" smtClean="0"/>
              <a:t> düzeneği ile 1-30 </a:t>
            </a:r>
            <a:r>
              <a:rPr lang="tr-TR" sz="2000" dirty="0" err="1" smtClean="0"/>
              <a:t>MeV</a:t>
            </a:r>
            <a:r>
              <a:rPr lang="tr-TR" sz="2000" dirty="0" smtClean="0"/>
              <a:t> enerjili </a:t>
            </a:r>
            <a:r>
              <a:rPr lang="tr-TR" sz="2000" dirty="0" err="1" smtClean="0"/>
              <a:t>Bremsstrahlung</a:t>
            </a:r>
            <a:r>
              <a:rPr lang="tr-TR" sz="2000" dirty="0" smtClean="0"/>
              <a:t> radyasyonu üretmek ve nükleer yapı çalışmaları yapmak.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■"/>
            </a:pPr>
            <a:r>
              <a:rPr lang="tr-TR" sz="2000" dirty="0" smtClean="0"/>
              <a:t>1-40 </a:t>
            </a:r>
            <a:r>
              <a:rPr lang="tr-TR" sz="2000" dirty="0" err="1" smtClean="0"/>
              <a:t>MeV</a:t>
            </a:r>
            <a:r>
              <a:rPr lang="tr-TR" sz="2000" dirty="0" smtClean="0"/>
              <a:t> enerjili elektron demeti ile sabit hedef deneylerini yapmak </a:t>
            </a:r>
          </a:p>
          <a:p>
            <a:pPr lvl="1" eaLnBrk="1" hangingPunct="1">
              <a:lnSpc>
                <a:spcPct val="80000"/>
              </a:lnSpc>
              <a:spcAft>
                <a:spcPts val="850"/>
              </a:spcAft>
              <a:buSzPct val="80000"/>
              <a:buFont typeface="Arial" charset="0"/>
              <a:buChar char="□"/>
            </a:pPr>
            <a:r>
              <a:rPr lang="tr-TR" sz="1800" dirty="0" err="1" smtClean="0"/>
              <a:t>Bremsstrahlung</a:t>
            </a:r>
            <a:r>
              <a:rPr lang="tr-TR" sz="1800" dirty="0" smtClean="0"/>
              <a:t> deneyleri ve lazer uygulama alanlarını genişletmek için elektron demeti yüksek akımlı olmalıdır.</a:t>
            </a:r>
          </a:p>
          <a:p>
            <a:pPr lvl="1" eaLnBrk="1" hangingPunct="1">
              <a:lnSpc>
                <a:spcPct val="80000"/>
              </a:lnSpc>
              <a:spcAft>
                <a:spcPts val="850"/>
              </a:spcAft>
              <a:buSzPct val="80000"/>
              <a:buFont typeface="Arial" charset="0"/>
              <a:buChar char="□"/>
            </a:pPr>
            <a:r>
              <a:rPr lang="tr-TR" sz="1800" dirty="0" smtClean="0"/>
              <a:t> Yüksek akımlı elektron demeti </a:t>
            </a:r>
            <a:r>
              <a:rPr lang="tr-TR" sz="1800" u="sng" dirty="0" smtClean="0"/>
              <a:t> ancak ve ancak</a:t>
            </a:r>
            <a:r>
              <a:rPr lang="tr-TR" sz="1800" dirty="0" smtClean="0"/>
              <a:t> sürekli </a:t>
            </a:r>
            <a:r>
              <a:rPr lang="tr-TR" sz="1800" dirty="0" err="1" smtClean="0"/>
              <a:t>modda</a:t>
            </a:r>
            <a:r>
              <a:rPr lang="tr-TR" sz="1800" dirty="0" smtClean="0"/>
              <a:t> elektron demeti sağlayabilen süper iletken hızlandırıcılar ile sağlanabilmektedir.</a:t>
            </a:r>
            <a:endParaRPr lang="tr-TR" sz="16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3 Veri Yer Tutucusu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14 Şubat 2015</a:t>
            </a:r>
            <a:endParaRPr lang="en-US"/>
          </a:p>
        </p:txBody>
      </p:sp>
      <p:sp>
        <p:nvSpPr>
          <p:cNvPr id="11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AKSOY,     Ankara YEF Günleri</a:t>
            </a:r>
            <a:endParaRPr lang="en-US"/>
          </a:p>
        </p:txBody>
      </p:sp>
      <p:sp>
        <p:nvSpPr>
          <p:cNvPr id="12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D973DA-66CF-4694-9376-E987414621A6}" type="slidenum">
              <a:rPr lang="en-US"/>
              <a:pPr>
                <a:defRPr/>
              </a:pPr>
              <a:t>30</a:t>
            </a:fld>
            <a:r>
              <a:rPr lang="tr-TR"/>
              <a:t>/35</a:t>
            </a:r>
            <a:endParaRPr lang="en-US"/>
          </a:p>
        </p:txBody>
      </p:sp>
      <p:sp>
        <p:nvSpPr>
          <p:cNvPr id="307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z="4000" smtClean="0"/>
              <a:t>Demet Hattı Elemanlarının tasarımı</a:t>
            </a:r>
          </a:p>
        </p:txBody>
      </p:sp>
      <p:pic>
        <p:nvPicPr>
          <p:cNvPr id="30726" name="Picture 4" descr="quadrap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050"/>
            <a:ext cx="7019925" cy="383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3" name="Picture 5" descr="solenoi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925" y="1189038"/>
            <a:ext cx="6875463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4" name="Picture 6" descr="dipo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1412875"/>
            <a:ext cx="7273925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4643438" y="6165850"/>
            <a:ext cx="41036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dirty="0" smtClean="0"/>
              <a:t>Çağlar </a:t>
            </a:r>
            <a:r>
              <a:rPr lang="tr-TR" dirty="0"/>
              <a:t>Kaya, A. Aksoy</a:t>
            </a:r>
          </a:p>
        </p:txBody>
      </p:sp>
      <p:pic>
        <p:nvPicPr>
          <p:cNvPr id="145418" name="Picture 10" descr="kapalı_dipo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0113" y="1700213"/>
            <a:ext cx="7212012" cy="383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5" name="Picture 7" descr="gun_avn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450" y="2060575"/>
            <a:ext cx="7319963" cy="389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6" name="Picture 8" descr="bpm_avni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19250" y="2420938"/>
            <a:ext cx="7129463" cy="379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3 Veri Yer Tutucusu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14 Şubat 2015</a:t>
            </a:r>
            <a:endParaRPr lang="en-US"/>
          </a:p>
        </p:txBody>
      </p:sp>
      <p:sp>
        <p:nvSpPr>
          <p:cNvPr id="9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AKSOY,     Ankara YEF Günleri</a:t>
            </a:r>
            <a:endParaRPr lang="en-US"/>
          </a:p>
        </p:txBody>
      </p:sp>
      <p:sp>
        <p:nvSpPr>
          <p:cNvPr id="10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B72C82-BF43-4BD1-976D-10A53E934428}" type="slidenum">
              <a:rPr lang="en-US"/>
              <a:pPr>
                <a:defRPr/>
              </a:pPr>
              <a:t>31</a:t>
            </a:fld>
            <a:r>
              <a:rPr lang="tr-TR"/>
              <a:t>/35</a:t>
            </a:r>
            <a:endParaRPr lang="en-US"/>
          </a:p>
        </p:txBody>
      </p:sp>
      <p:sp>
        <p:nvSpPr>
          <p:cNvPr id="317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z="4000" smtClean="0"/>
              <a:t>Kontrol Sistemi</a:t>
            </a:r>
          </a:p>
        </p:txBody>
      </p:sp>
      <p:sp>
        <p:nvSpPr>
          <p:cNvPr id="317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981075"/>
            <a:ext cx="8785225" cy="6477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tr-TR" sz="2400" smtClean="0"/>
              <a:t>TARLA kontrol sistemi EPICS tabanlı olması amaçlanmaktadır.</a:t>
            </a:r>
          </a:p>
        </p:txBody>
      </p:sp>
      <p:pic>
        <p:nvPicPr>
          <p:cNvPr id="31751" name="Picture 4" descr="Tarlav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557338"/>
            <a:ext cx="8856663" cy="345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2" name="Text Box 5"/>
          <p:cNvSpPr txBox="1">
            <a:spLocks noChangeArrowheads="1"/>
          </p:cNvSpPr>
          <p:nvPr/>
        </p:nvSpPr>
        <p:spPr bwMode="auto">
          <a:xfrm>
            <a:off x="1116013" y="5321300"/>
            <a:ext cx="76327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i="1">
                <a:latin typeface="Calibri" pitchFamily="34" charset="0"/>
              </a:rPr>
              <a:t>Experimental Physics and</a:t>
            </a:r>
            <a:r>
              <a:rPr lang="tr-TR" b="1" i="1">
                <a:latin typeface="Calibri" pitchFamily="34" charset="0"/>
              </a:rPr>
              <a:t> </a:t>
            </a:r>
            <a:r>
              <a:rPr lang="en-US" b="1" i="1">
                <a:latin typeface="Calibri" pitchFamily="34" charset="0"/>
              </a:rPr>
              <a:t>Industrial Control System</a:t>
            </a:r>
            <a:endParaRPr lang="tr-TR" b="1" i="1">
              <a:latin typeface="Calibri" pitchFamily="34" charset="0"/>
            </a:endParaRPr>
          </a:p>
          <a:p>
            <a:r>
              <a:rPr lang="tr-TR">
                <a:latin typeface="Calibri" pitchFamily="34" charset="0"/>
              </a:rPr>
              <a:t>EPICS Argone Laboratuarı tarafından geliştirilmiş, açık kaynak kodlu gerçek zamanlı çalışabilen ve dünyada yaygın olarak kullanılan bir kontrol yazılımıdır</a:t>
            </a:r>
          </a:p>
        </p:txBody>
      </p:sp>
      <p:pic>
        <p:nvPicPr>
          <p:cNvPr id="31753" name="Picture 6" descr="epicslogo1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00663"/>
            <a:ext cx="962025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4" name="Text Box 7"/>
          <p:cNvSpPr txBox="1">
            <a:spLocks noChangeArrowheads="1"/>
          </p:cNvSpPr>
          <p:nvPr/>
        </p:nvSpPr>
        <p:spPr bwMode="auto">
          <a:xfrm>
            <a:off x="4786315" y="6215082"/>
            <a:ext cx="4357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tr-TR" dirty="0" smtClean="0"/>
              <a:t>Emre Kazancı, Bilal Tonga, Erol </a:t>
            </a:r>
            <a:r>
              <a:rPr lang="tr-TR" dirty="0" err="1" smtClean="0"/>
              <a:t>Güzoğlu</a:t>
            </a:r>
            <a:endParaRPr lang="tr-T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3 Veri Yer Tutucusu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14 Şubat 2015</a:t>
            </a:r>
            <a:endParaRPr lang="en-US"/>
          </a:p>
        </p:txBody>
      </p:sp>
      <p:sp>
        <p:nvSpPr>
          <p:cNvPr id="9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AKSOY,     Ankara YEF Günleri</a:t>
            </a:r>
            <a:endParaRPr lang="en-US" dirty="0"/>
          </a:p>
        </p:txBody>
      </p:sp>
      <p:sp>
        <p:nvSpPr>
          <p:cNvPr id="9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28C6A9-7128-4A78-B822-B03D5A54A4E6}" type="slidenum">
              <a:rPr lang="en-US"/>
              <a:pPr>
                <a:defRPr/>
              </a:pPr>
              <a:t>32</a:t>
            </a:fld>
            <a:r>
              <a:rPr lang="tr-TR"/>
              <a:t>/35</a:t>
            </a:r>
            <a:endParaRPr lang="en-US"/>
          </a:p>
        </p:txBody>
      </p:sp>
      <p:sp>
        <p:nvSpPr>
          <p:cNvPr id="32773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856662" cy="633412"/>
          </a:xfrm>
        </p:spPr>
        <p:txBody>
          <a:bodyPr/>
          <a:lstStyle/>
          <a:p>
            <a:pPr eaLnBrk="1" hangingPunct="1"/>
            <a:r>
              <a:rPr lang="tr-TR" sz="4000" smtClean="0"/>
              <a:t>Radyasyon Güvenliği</a:t>
            </a:r>
          </a:p>
        </p:txBody>
      </p:sp>
      <p:grpSp>
        <p:nvGrpSpPr>
          <p:cNvPr id="32774" name="Group 4"/>
          <p:cNvGrpSpPr>
            <a:grpSpLocks/>
          </p:cNvGrpSpPr>
          <p:nvPr/>
        </p:nvGrpSpPr>
        <p:grpSpPr bwMode="auto">
          <a:xfrm>
            <a:off x="827088" y="692150"/>
            <a:ext cx="7251700" cy="5808684"/>
            <a:chOff x="22" y="-17"/>
            <a:chExt cx="4964" cy="4230"/>
          </a:xfrm>
        </p:grpSpPr>
        <p:grpSp>
          <p:nvGrpSpPr>
            <p:cNvPr id="32776" name="Group 5"/>
            <p:cNvGrpSpPr>
              <a:grpSpLocks/>
            </p:cNvGrpSpPr>
            <p:nvPr/>
          </p:nvGrpSpPr>
          <p:grpSpPr bwMode="auto">
            <a:xfrm>
              <a:off x="22" y="-17"/>
              <a:ext cx="4964" cy="4230"/>
              <a:chOff x="22" y="-17"/>
              <a:chExt cx="4964" cy="4230"/>
            </a:xfrm>
          </p:grpSpPr>
          <p:pic>
            <p:nvPicPr>
              <p:cNvPr id="32788" name="Picture 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2" y="-17"/>
                <a:ext cx="4964" cy="333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sp>
            <p:nvSpPr>
              <p:cNvPr id="32789" name="Oval 7"/>
              <p:cNvSpPr>
                <a:spLocks noChangeArrowheads="1"/>
              </p:cNvSpPr>
              <p:nvPr/>
            </p:nvSpPr>
            <p:spPr bwMode="auto">
              <a:xfrm>
                <a:off x="1201" y="1797"/>
                <a:ext cx="132" cy="125"/>
              </a:xfrm>
              <a:prstGeom prst="ellipse">
                <a:avLst/>
              </a:prstGeom>
              <a:solidFill>
                <a:srgbClr val="00FF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32790" name="Oval 8"/>
              <p:cNvSpPr>
                <a:spLocks noChangeArrowheads="1"/>
              </p:cNvSpPr>
              <p:nvPr/>
            </p:nvSpPr>
            <p:spPr bwMode="auto">
              <a:xfrm>
                <a:off x="2471" y="1298"/>
                <a:ext cx="132" cy="125"/>
              </a:xfrm>
              <a:prstGeom prst="ellipse">
                <a:avLst/>
              </a:prstGeom>
              <a:solidFill>
                <a:srgbClr val="00FF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32791" name="Oval 9"/>
              <p:cNvSpPr>
                <a:spLocks noChangeArrowheads="1"/>
              </p:cNvSpPr>
              <p:nvPr/>
            </p:nvSpPr>
            <p:spPr bwMode="auto">
              <a:xfrm>
                <a:off x="4014" y="1298"/>
                <a:ext cx="132" cy="125"/>
              </a:xfrm>
              <a:prstGeom prst="ellipse">
                <a:avLst/>
              </a:prstGeom>
              <a:solidFill>
                <a:srgbClr val="00FF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32792" name="Oval 10"/>
              <p:cNvSpPr>
                <a:spLocks noChangeArrowheads="1"/>
              </p:cNvSpPr>
              <p:nvPr/>
            </p:nvSpPr>
            <p:spPr bwMode="auto">
              <a:xfrm>
                <a:off x="3333" y="1797"/>
                <a:ext cx="132" cy="125"/>
              </a:xfrm>
              <a:prstGeom prst="ellipse">
                <a:avLst/>
              </a:prstGeom>
              <a:solidFill>
                <a:srgbClr val="00FF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32793" name="Oval 11"/>
              <p:cNvSpPr>
                <a:spLocks noChangeArrowheads="1"/>
              </p:cNvSpPr>
              <p:nvPr/>
            </p:nvSpPr>
            <p:spPr bwMode="auto">
              <a:xfrm>
                <a:off x="2653" y="3032"/>
                <a:ext cx="132" cy="125"/>
              </a:xfrm>
              <a:prstGeom prst="ellipse">
                <a:avLst/>
              </a:prstGeom>
              <a:solidFill>
                <a:srgbClr val="00FF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32794" name="Oval 12"/>
              <p:cNvSpPr>
                <a:spLocks noChangeArrowheads="1"/>
              </p:cNvSpPr>
              <p:nvPr/>
            </p:nvSpPr>
            <p:spPr bwMode="auto">
              <a:xfrm>
                <a:off x="2698" y="1298"/>
                <a:ext cx="133" cy="131"/>
              </a:xfrm>
              <a:prstGeom prst="ellipse">
                <a:avLst/>
              </a:prstGeom>
              <a:solidFill>
                <a:srgbClr val="FF00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32795" name="Oval 13"/>
              <p:cNvSpPr>
                <a:spLocks noChangeArrowheads="1"/>
              </p:cNvSpPr>
              <p:nvPr/>
            </p:nvSpPr>
            <p:spPr bwMode="auto">
              <a:xfrm>
                <a:off x="2700" y="1797"/>
                <a:ext cx="133" cy="131"/>
              </a:xfrm>
              <a:prstGeom prst="ellipse">
                <a:avLst/>
              </a:prstGeom>
              <a:solidFill>
                <a:srgbClr val="FF00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32796" name="Oval 14"/>
              <p:cNvSpPr>
                <a:spLocks noChangeArrowheads="1"/>
              </p:cNvSpPr>
              <p:nvPr/>
            </p:nvSpPr>
            <p:spPr bwMode="auto">
              <a:xfrm>
                <a:off x="2653" y="3207"/>
                <a:ext cx="133" cy="131"/>
              </a:xfrm>
              <a:prstGeom prst="ellipse">
                <a:avLst/>
              </a:prstGeom>
              <a:solidFill>
                <a:srgbClr val="FF00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32797" name="Rectangle 15"/>
              <p:cNvSpPr>
                <a:spLocks noChangeArrowheads="1"/>
              </p:cNvSpPr>
              <p:nvPr/>
            </p:nvSpPr>
            <p:spPr bwMode="auto">
              <a:xfrm>
                <a:off x="2854" y="3152"/>
                <a:ext cx="1551" cy="237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algn="just" defTabSz="457200">
                  <a:buSzPct val="10000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tr-TR" sz="1600">
                    <a:solidFill>
                      <a:srgbClr val="000000"/>
                    </a:solidFill>
                    <a:latin typeface="Calibri" pitchFamily="34" charset="0"/>
                    <a:ea typeface="Droid Sans Fallback" charset="-128"/>
                  </a:rPr>
                  <a:t>Sabit İyonizasyon Odaları</a:t>
                </a:r>
              </a:p>
            </p:txBody>
          </p:sp>
          <p:sp>
            <p:nvSpPr>
              <p:cNvPr id="32798" name="Rectangle 16"/>
              <p:cNvSpPr>
                <a:spLocks noChangeArrowheads="1"/>
              </p:cNvSpPr>
              <p:nvPr/>
            </p:nvSpPr>
            <p:spPr bwMode="auto">
              <a:xfrm>
                <a:off x="2843" y="2970"/>
                <a:ext cx="1104" cy="23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algn="just" defTabSz="457200">
                  <a:buSzPct val="10000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tr-TR" sz="1600">
                    <a:solidFill>
                      <a:srgbClr val="000000"/>
                    </a:solidFill>
                    <a:latin typeface="Calibri" pitchFamily="34" charset="0"/>
                    <a:ea typeface="Droid Sans Fallback" charset="-128"/>
                  </a:rPr>
                  <a:t>Kontrol Butonları</a:t>
                </a:r>
              </a:p>
            </p:txBody>
          </p:sp>
          <p:sp>
            <p:nvSpPr>
              <p:cNvPr id="32799" name="Rectangle 17"/>
              <p:cNvSpPr>
                <a:spLocks noChangeArrowheads="1"/>
              </p:cNvSpPr>
              <p:nvPr/>
            </p:nvSpPr>
            <p:spPr bwMode="auto">
              <a:xfrm>
                <a:off x="1020" y="255"/>
                <a:ext cx="245" cy="122"/>
              </a:xfrm>
              <a:prstGeom prst="rect">
                <a:avLst/>
              </a:prstGeom>
              <a:solidFill>
                <a:srgbClr val="FF99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32800" name="Rectangle 18"/>
              <p:cNvSpPr>
                <a:spLocks noChangeArrowheads="1"/>
              </p:cNvSpPr>
              <p:nvPr/>
            </p:nvSpPr>
            <p:spPr bwMode="auto">
              <a:xfrm>
                <a:off x="158" y="-7"/>
                <a:ext cx="122" cy="307"/>
              </a:xfrm>
              <a:prstGeom prst="rect">
                <a:avLst/>
              </a:prstGeom>
              <a:solidFill>
                <a:srgbClr val="CC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grpSp>
            <p:nvGrpSpPr>
              <p:cNvPr id="32801" name="Group 19"/>
              <p:cNvGrpSpPr>
                <a:grpSpLocks/>
              </p:cNvGrpSpPr>
              <p:nvPr/>
            </p:nvGrpSpPr>
            <p:grpSpPr bwMode="auto">
              <a:xfrm>
                <a:off x="929" y="1434"/>
                <a:ext cx="121" cy="122"/>
                <a:chOff x="929" y="1434"/>
                <a:chExt cx="121" cy="122"/>
              </a:xfrm>
            </p:grpSpPr>
            <p:sp>
              <p:nvSpPr>
                <p:cNvPr id="32864" name="Rectangle 20"/>
                <p:cNvSpPr>
                  <a:spLocks noChangeArrowheads="1"/>
                </p:cNvSpPr>
                <p:nvPr/>
              </p:nvSpPr>
              <p:spPr bwMode="auto">
                <a:xfrm>
                  <a:off x="929" y="1434"/>
                  <a:ext cx="60" cy="122"/>
                </a:xfrm>
                <a:prstGeom prst="rect">
                  <a:avLst/>
                </a:prstGeom>
                <a:solidFill>
                  <a:srgbClr val="CC99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tr-TR"/>
                </a:p>
              </p:txBody>
            </p:sp>
            <p:sp>
              <p:nvSpPr>
                <p:cNvPr id="32865" name="Freeform 21"/>
                <p:cNvSpPr>
                  <a:spLocks noChangeArrowheads="1"/>
                </p:cNvSpPr>
                <p:nvPr/>
              </p:nvSpPr>
              <p:spPr bwMode="auto">
                <a:xfrm rot="5400000">
                  <a:off x="960" y="1465"/>
                  <a:ext cx="122" cy="61"/>
                </a:xfrm>
                <a:custGeom>
                  <a:avLst/>
                  <a:gdLst>
                    <a:gd name="T0" fmla="*/ 0 w 21600"/>
                    <a:gd name="T1" fmla="*/ 0 h 21600"/>
                    <a:gd name="T2" fmla="*/ 5400 w 21600"/>
                    <a:gd name="T3" fmla="*/ 21600 h 21600"/>
                    <a:gd name="T4" fmla="*/ 16200 w 21600"/>
                    <a:gd name="T5" fmla="*/ 21600 h 21600"/>
                    <a:gd name="T6" fmla="*/ 2160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603 w 21600"/>
                    <a:gd name="T13" fmla="*/ 4603 h 21600"/>
                    <a:gd name="T14" fmla="*/ 16997 w 21600"/>
                    <a:gd name="T15" fmla="*/ 16997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CC99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tr-TR"/>
                </a:p>
              </p:txBody>
            </p:sp>
          </p:grpSp>
          <p:grpSp>
            <p:nvGrpSpPr>
              <p:cNvPr id="32802" name="Group 22"/>
              <p:cNvGrpSpPr>
                <a:grpSpLocks/>
              </p:cNvGrpSpPr>
              <p:nvPr/>
            </p:nvGrpSpPr>
            <p:grpSpPr bwMode="auto">
              <a:xfrm>
                <a:off x="566" y="300"/>
                <a:ext cx="121" cy="122"/>
                <a:chOff x="566" y="300"/>
                <a:chExt cx="121" cy="122"/>
              </a:xfrm>
            </p:grpSpPr>
            <p:sp>
              <p:nvSpPr>
                <p:cNvPr id="32862" name="Rectangle 23"/>
                <p:cNvSpPr>
                  <a:spLocks noChangeArrowheads="1"/>
                </p:cNvSpPr>
                <p:nvPr/>
              </p:nvSpPr>
              <p:spPr bwMode="auto">
                <a:xfrm>
                  <a:off x="566" y="300"/>
                  <a:ext cx="60" cy="122"/>
                </a:xfrm>
                <a:prstGeom prst="rect">
                  <a:avLst/>
                </a:prstGeom>
                <a:solidFill>
                  <a:srgbClr val="CC99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tr-TR"/>
                </a:p>
              </p:txBody>
            </p:sp>
            <p:sp>
              <p:nvSpPr>
                <p:cNvPr id="32863" name="Freeform 24"/>
                <p:cNvSpPr>
                  <a:spLocks noChangeArrowheads="1"/>
                </p:cNvSpPr>
                <p:nvPr/>
              </p:nvSpPr>
              <p:spPr bwMode="auto">
                <a:xfrm rot="5400000">
                  <a:off x="597" y="331"/>
                  <a:ext cx="122" cy="61"/>
                </a:xfrm>
                <a:custGeom>
                  <a:avLst/>
                  <a:gdLst>
                    <a:gd name="T0" fmla="*/ 0 w 21600"/>
                    <a:gd name="T1" fmla="*/ 0 h 21600"/>
                    <a:gd name="T2" fmla="*/ 5400 w 21600"/>
                    <a:gd name="T3" fmla="*/ 21600 h 21600"/>
                    <a:gd name="T4" fmla="*/ 16200 w 21600"/>
                    <a:gd name="T5" fmla="*/ 21600 h 21600"/>
                    <a:gd name="T6" fmla="*/ 2160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603 w 21600"/>
                    <a:gd name="T13" fmla="*/ 4603 h 21600"/>
                    <a:gd name="T14" fmla="*/ 16997 w 21600"/>
                    <a:gd name="T15" fmla="*/ 16997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CC99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tr-TR"/>
                </a:p>
              </p:txBody>
            </p:sp>
          </p:grpSp>
          <p:grpSp>
            <p:nvGrpSpPr>
              <p:cNvPr id="32803" name="Group 25"/>
              <p:cNvGrpSpPr>
                <a:grpSpLocks/>
              </p:cNvGrpSpPr>
              <p:nvPr/>
            </p:nvGrpSpPr>
            <p:grpSpPr bwMode="auto">
              <a:xfrm>
                <a:off x="564" y="2294"/>
                <a:ext cx="121" cy="122"/>
                <a:chOff x="564" y="2294"/>
                <a:chExt cx="121" cy="122"/>
              </a:xfrm>
            </p:grpSpPr>
            <p:sp>
              <p:nvSpPr>
                <p:cNvPr id="32860" name="Rectangle 26"/>
                <p:cNvSpPr>
                  <a:spLocks noChangeArrowheads="1"/>
                </p:cNvSpPr>
                <p:nvPr/>
              </p:nvSpPr>
              <p:spPr bwMode="auto">
                <a:xfrm>
                  <a:off x="564" y="2294"/>
                  <a:ext cx="60" cy="122"/>
                </a:xfrm>
                <a:prstGeom prst="rect">
                  <a:avLst/>
                </a:prstGeom>
                <a:solidFill>
                  <a:srgbClr val="CC99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tr-TR"/>
                </a:p>
              </p:txBody>
            </p:sp>
            <p:sp>
              <p:nvSpPr>
                <p:cNvPr id="32861" name="Freeform 27"/>
                <p:cNvSpPr>
                  <a:spLocks noChangeArrowheads="1"/>
                </p:cNvSpPr>
                <p:nvPr/>
              </p:nvSpPr>
              <p:spPr bwMode="auto">
                <a:xfrm rot="5400000">
                  <a:off x="595" y="2324"/>
                  <a:ext cx="122" cy="61"/>
                </a:xfrm>
                <a:custGeom>
                  <a:avLst/>
                  <a:gdLst>
                    <a:gd name="T0" fmla="*/ 0 w 21600"/>
                    <a:gd name="T1" fmla="*/ 0 h 21600"/>
                    <a:gd name="T2" fmla="*/ 5400 w 21600"/>
                    <a:gd name="T3" fmla="*/ 21600 h 21600"/>
                    <a:gd name="T4" fmla="*/ 16200 w 21600"/>
                    <a:gd name="T5" fmla="*/ 21600 h 21600"/>
                    <a:gd name="T6" fmla="*/ 2160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603 w 21600"/>
                    <a:gd name="T13" fmla="*/ 4603 h 21600"/>
                    <a:gd name="T14" fmla="*/ 16997 w 21600"/>
                    <a:gd name="T15" fmla="*/ 16997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CC99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tr-TR"/>
                </a:p>
              </p:txBody>
            </p:sp>
          </p:grpSp>
          <p:grpSp>
            <p:nvGrpSpPr>
              <p:cNvPr id="32804" name="Group 28"/>
              <p:cNvGrpSpPr>
                <a:grpSpLocks/>
              </p:cNvGrpSpPr>
              <p:nvPr/>
            </p:nvGrpSpPr>
            <p:grpSpPr bwMode="auto">
              <a:xfrm>
                <a:off x="3107" y="663"/>
                <a:ext cx="121" cy="122"/>
                <a:chOff x="3107" y="663"/>
                <a:chExt cx="121" cy="122"/>
              </a:xfrm>
            </p:grpSpPr>
            <p:sp>
              <p:nvSpPr>
                <p:cNvPr id="32858" name="Rectangle 29"/>
                <p:cNvSpPr>
                  <a:spLocks noChangeArrowheads="1"/>
                </p:cNvSpPr>
                <p:nvPr/>
              </p:nvSpPr>
              <p:spPr bwMode="auto">
                <a:xfrm>
                  <a:off x="3107" y="663"/>
                  <a:ext cx="60" cy="122"/>
                </a:xfrm>
                <a:prstGeom prst="rect">
                  <a:avLst/>
                </a:prstGeom>
                <a:solidFill>
                  <a:srgbClr val="CC99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tr-TR"/>
                </a:p>
              </p:txBody>
            </p:sp>
            <p:sp>
              <p:nvSpPr>
                <p:cNvPr id="32859" name="Freeform 30"/>
                <p:cNvSpPr>
                  <a:spLocks noChangeArrowheads="1"/>
                </p:cNvSpPr>
                <p:nvPr/>
              </p:nvSpPr>
              <p:spPr bwMode="auto">
                <a:xfrm rot="5400000">
                  <a:off x="3138" y="694"/>
                  <a:ext cx="122" cy="61"/>
                </a:xfrm>
                <a:custGeom>
                  <a:avLst/>
                  <a:gdLst>
                    <a:gd name="T0" fmla="*/ 0 w 21600"/>
                    <a:gd name="T1" fmla="*/ 0 h 21600"/>
                    <a:gd name="T2" fmla="*/ 5400 w 21600"/>
                    <a:gd name="T3" fmla="*/ 21600 h 21600"/>
                    <a:gd name="T4" fmla="*/ 16200 w 21600"/>
                    <a:gd name="T5" fmla="*/ 21600 h 21600"/>
                    <a:gd name="T6" fmla="*/ 2160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603 w 21600"/>
                    <a:gd name="T13" fmla="*/ 4603 h 21600"/>
                    <a:gd name="T14" fmla="*/ 16997 w 21600"/>
                    <a:gd name="T15" fmla="*/ 16997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CC99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tr-TR"/>
                </a:p>
              </p:txBody>
            </p:sp>
          </p:grpSp>
          <p:grpSp>
            <p:nvGrpSpPr>
              <p:cNvPr id="32805" name="Group 31"/>
              <p:cNvGrpSpPr>
                <a:grpSpLocks/>
              </p:cNvGrpSpPr>
              <p:nvPr/>
            </p:nvGrpSpPr>
            <p:grpSpPr bwMode="auto">
              <a:xfrm>
                <a:off x="3288" y="1298"/>
                <a:ext cx="121" cy="122"/>
                <a:chOff x="3288" y="1298"/>
                <a:chExt cx="121" cy="122"/>
              </a:xfrm>
            </p:grpSpPr>
            <p:sp>
              <p:nvSpPr>
                <p:cNvPr id="32856" name="Rectangle 32"/>
                <p:cNvSpPr>
                  <a:spLocks noChangeArrowheads="1"/>
                </p:cNvSpPr>
                <p:nvPr/>
              </p:nvSpPr>
              <p:spPr bwMode="auto">
                <a:xfrm>
                  <a:off x="3288" y="1298"/>
                  <a:ext cx="60" cy="122"/>
                </a:xfrm>
                <a:prstGeom prst="rect">
                  <a:avLst/>
                </a:prstGeom>
                <a:solidFill>
                  <a:srgbClr val="CC99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tr-TR"/>
                </a:p>
              </p:txBody>
            </p:sp>
            <p:sp>
              <p:nvSpPr>
                <p:cNvPr id="32857" name="Freeform 33"/>
                <p:cNvSpPr>
                  <a:spLocks noChangeArrowheads="1"/>
                </p:cNvSpPr>
                <p:nvPr/>
              </p:nvSpPr>
              <p:spPr bwMode="auto">
                <a:xfrm rot="5400000">
                  <a:off x="3319" y="1329"/>
                  <a:ext cx="122" cy="61"/>
                </a:xfrm>
                <a:custGeom>
                  <a:avLst/>
                  <a:gdLst>
                    <a:gd name="T0" fmla="*/ 0 w 21600"/>
                    <a:gd name="T1" fmla="*/ 0 h 21600"/>
                    <a:gd name="T2" fmla="*/ 5400 w 21600"/>
                    <a:gd name="T3" fmla="*/ 21600 h 21600"/>
                    <a:gd name="T4" fmla="*/ 16200 w 21600"/>
                    <a:gd name="T5" fmla="*/ 21600 h 21600"/>
                    <a:gd name="T6" fmla="*/ 2160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603 w 21600"/>
                    <a:gd name="T13" fmla="*/ 4603 h 21600"/>
                    <a:gd name="T14" fmla="*/ 16997 w 21600"/>
                    <a:gd name="T15" fmla="*/ 16997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CC99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tr-TR"/>
                </a:p>
              </p:txBody>
            </p:sp>
          </p:grpSp>
          <p:grpSp>
            <p:nvGrpSpPr>
              <p:cNvPr id="32806" name="Group 34"/>
              <p:cNvGrpSpPr>
                <a:grpSpLocks/>
              </p:cNvGrpSpPr>
              <p:nvPr/>
            </p:nvGrpSpPr>
            <p:grpSpPr bwMode="auto">
              <a:xfrm>
                <a:off x="3787" y="527"/>
                <a:ext cx="121" cy="122"/>
                <a:chOff x="3787" y="527"/>
                <a:chExt cx="121" cy="122"/>
              </a:xfrm>
            </p:grpSpPr>
            <p:sp>
              <p:nvSpPr>
                <p:cNvPr id="32854" name="Rectangle 35"/>
                <p:cNvSpPr>
                  <a:spLocks noChangeArrowheads="1"/>
                </p:cNvSpPr>
                <p:nvPr/>
              </p:nvSpPr>
              <p:spPr bwMode="auto">
                <a:xfrm>
                  <a:off x="3787" y="527"/>
                  <a:ext cx="60" cy="122"/>
                </a:xfrm>
                <a:prstGeom prst="rect">
                  <a:avLst/>
                </a:prstGeom>
                <a:solidFill>
                  <a:srgbClr val="CC99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tr-TR"/>
                </a:p>
              </p:txBody>
            </p:sp>
            <p:sp>
              <p:nvSpPr>
                <p:cNvPr id="32855" name="Freeform 36"/>
                <p:cNvSpPr>
                  <a:spLocks noChangeArrowheads="1"/>
                </p:cNvSpPr>
                <p:nvPr/>
              </p:nvSpPr>
              <p:spPr bwMode="auto">
                <a:xfrm rot="5400000">
                  <a:off x="3818" y="558"/>
                  <a:ext cx="122" cy="61"/>
                </a:xfrm>
                <a:custGeom>
                  <a:avLst/>
                  <a:gdLst>
                    <a:gd name="T0" fmla="*/ 0 w 21600"/>
                    <a:gd name="T1" fmla="*/ 0 h 21600"/>
                    <a:gd name="T2" fmla="*/ 5400 w 21600"/>
                    <a:gd name="T3" fmla="*/ 21600 h 21600"/>
                    <a:gd name="T4" fmla="*/ 16200 w 21600"/>
                    <a:gd name="T5" fmla="*/ 21600 h 21600"/>
                    <a:gd name="T6" fmla="*/ 2160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603 w 21600"/>
                    <a:gd name="T13" fmla="*/ 4603 h 21600"/>
                    <a:gd name="T14" fmla="*/ 16997 w 21600"/>
                    <a:gd name="T15" fmla="*/ 16997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CC99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tr-TR"/>
                </a:p>
              </p:txBody>
            </p:sp>
          </p:grpSp>
          <p:grpSp>
            <p:nvGrpSpPr>
              <p:cNvPr id="32807" name="Group 37"/>
              <p:cNvGrpSpPr>
                <a:grpSpLocks/>
              </p:cNvGrpSpPr>
              <p:nvPr/>
            </p:nvGrpSpPr>
            <p:grpSpPr bwMode="auto">
              <a:xfrm>
                <a:off x="3317" y="2523"/>
                <a:ext cx="106" cy="90"/>
                <a:chOff x="3317" y="2523"/>
                <a:chExt cx="106" cy="90"/>
              </a:xfrm>
            </p:grpSpPr>
            <p:sp>
              <p:nvSpPr>
                <p:cNvPr id="32852" name="Rectangle 38"/>
                <p:cNvSpPr>
                  <a:spLocks noChangeArrowheads="1"/>
                </p:cNvSpPr>
                <p:nvPr/>
              </p:nvSpPr>
              <p:spPr bwMode="auto">
                <a:xfrm rot="5400000">
                  <a:off x="3349" y="2493"/>
                  <a:ext cx="44" cy="106"/>
                </a:xfrm>
                <a:prstGeom prst="rect">
                  <a:avLst/>
                </a:prstGeom>
                <a:solidFill>
                  <a:srgbClr val="CC99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tr-TR"/>
                </a:p>
              </p:txBody>
            </p:sp>
            <p:sp>
              <p:nvSpPr>
                <p:cNvPr id="32853" name="Freeform 39"/>
                <p:cNvSpPr>
                  <a:spLocks noChangeArrowheads="1"/>
                </p:cNvSpPr>
                <p:nvPr/>
              </p:nvSpPr>
              <p:spPr bwMode="auto">
                <a:xfrm rot="10800000">
                  <a:off x="3318" y="2569"/>
                  <a:ext cx="106" cy="45"/>
                </a:xfrm>
                <a:custGeom>
                  <a:avLst/>
                  <a:gdLst>
                    <a:gd name="T0" fmla="*/ 0 w 21600"/>
                    <a:gd name="T1" fmla="*/ 0 h 21600"/>
                    <a:gd name="T2" fmla="*/ 5400 w 21600"/>
                    <a:gd name="T3" fmla="*/ 21600 h 21600"/>
                    <a:gd name="T4" fmla="*/ 16200 w 21600"/>
                    <a:gd name="T5" fmla="*/ 21600 h 21600"/>
                    <a:gd name="T6" fmla="*/ 2160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483 w 21600"/>
                    <a:gd name="T13" fmla="*/ 4320 h 21600"/>
                    <a:gd name="T14" fmla="*/ 17117 w 21600"/>
                    <a:gd name="T15" fmla="*/ 1728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CC99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tr-TR"/>
                </a:p>
              </p:txBody>
            </p:sp>
          </p:grpSp>
          <p:sp>
            <p:nvSpPr>
              <p:cNvPr id="32808" name="Rectangle 40"/>
              <p:cNvSpPr>
                <a:spLocks noChangeArrowheads="1"/>
              </p:cNvSpPr>
              <p:nvPr/>
            </p:nvSpPr>
            <p:spPr bwMode="auto">
              <a:xfrm>
                <a:off x="2607" y="3385"/>
                <a:ext cx="245" cy="123"/>
              </a:xfrm>
              <a:prstGeom prst="rect">
                <a:avLst/>
              </a:prstGeom>
              <a:solidFill>
                <a:srgbClr val="CC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32809" name="Rectangle 41"/>
              <p:cNvSpPr>
                <a:spLocks noChangeArrowheads="1"/>
              </p:cNvSpPr>
              <p:nvPr/>
            </p:nvSpPr>
            <p:spPr bwMode="auto">
              <a:xfrm>
                <a:off x="2607" y="3579"/>
                <a:ext cx="245" cy="122"/>
              </a:xfrm>
              <a:prstGeom prst="rect">
                <a:avLst/>
              </a:prstGeom>
              <a:solidFill>
                <a:srgbClr val="FF99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grpSp>
            <p:nvGrpSpPr>
              <p:cNvPr id="32810" name="Group 42"/>
              <p:cNvGrpSpPr>
                <a:grpSpLocks/>
              </p:cNvGrpSpPr>
              <p:nvPr/>
            </p:nvGrpSpPr>
            <p:grpSpPr bwMode="auto">
              <a:xfrm>
                <a:off x="1735" y="2454"/>
                <a:ext cx="121" cy="122"/>
                <a:chOff x="1735" y="2454"/>
                <a:chExt cx="121" cy="122"/>
              </a:xfrm>
            </p:grpSpPr>
            <p:sp>
              <p:nvSpPr>
                <p:cNvPr id="32850" name="Rectangle 43"/>
                <p:cNvSpPr>
                  <a:spLocks noChangeArrowheads="1"/>
                </p:cNvSpPr>
                <p:nvPr/>
              </p:nvSpPr>
              <p:spPr bwMode="auto">
                <a:xfrm>
                  <a:off x="1735" y="2454"/>
                  <a:ext cx="60" cy="122"/>
                </a:xfrm>
                <a:prstGeom prst="rect">
                  <a:avLst/>
                </a:prstGeom>
                <a:solidFill>
                  <a:srgbClr val="CC99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tr-TR"/>
                </a:p>
              </p:txBody>
            </p:sp>
            <p:sp>
              <p:nvSpPr>
                <p:cNvPr id="32851" name="Freeform 44"/>
                <p:cNvSpPr>
                  <a:spLocks noChangeArrowheads="1"/>
                </p:cNvSpPr>
                <p:nvPr/>
              </p:nvSpPr>
              <p:spPr bwMode="auto">
                <a:xfrm rot="5400000">
                  <a:off x="1766" y="2484"/>
                  <a:ext cx="122" cy="61"/>
                </a:xfrm>
                <a:custGeom>
                  <a:avLst/>
                  <a:gdLst>
                    <a:gd name="T0" fmla="*/ 0 w 21600"/>
                    <a:gd name="T1" fmla="*/ 0 h 21600"/>
                    <a:gd name="T2" fmla="*/ 5400 w 21600"/>
                    <a:gd name="T3" fmla="*/ 21600 h 21600"/>
                    <a:gd name="T4" fmla="*/ 16200 w 21600"/>
                    <a:gd name="T5" fmla="*/ 21600 h 21600"/>
                    <a:gd name="T6" fmla="*/ 2160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603 w 21600"/>
                    <a:gd name="T13" fmla="*/ 4603 h 21600"/>
                    <a:gd name="T14" fmla="*/ 16997 w 21600"/>
                    <a:gd name="T15" fmla="*/ 16997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CC99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tr-TR"/>
                </a:p>
              </p:txBody>
            </p:sp>
          </p:grpSp>
          <p:grpSp>
            <p:nvGrpSpPr>
              <p:cNvPr id="32811" name="Group 45"/>
              <p:cNvGrpSpPr>
                <a:grpSpLocks/>
              </p:cNvGrpSpPr>
              <p:nvPr/>
            </p:nvGrpSpPr>
            <p:grpSpPr bwMode="auto">
              <a:xfrm>
                <a:off x="1564" y="527"/>
                <a:ext cx="121" cy="122"/>
                <a:chOff x="1564" y="527"/>
                <a:chExt cx="121" cy="122"/>
              </a:xfrm>
            </p:grpSpPr>
            <p:sp>
              <p:nvSpPr>
                <p:cNvPr id="32848" name="Rectangle 46"/>
                <p:cNvSpPr>
                  <a:spLocks noChangeArrowheads="1"/>
                </p:cNvSpPr>
                <p:nvPr/>
              </p:nvSpPr>
              <p:spPr bwMode="auto">
                <a:xfrm>
                  <a:off x="1564" y="527"/>
                  <a:ext cx="60" cy="122"/>
                </a:xfrm>
                <a:prstGeom prst="rect">
                  <a:avLst/>
                </a:prstGeom>
                <a:solidFill>
                  <a:srgbClr val="CC99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tr-TR"/>
                </a:p>
              </p:txBody>
            </p:sp>
            <p:sp>
              <p:nvSpPr>
                <p:cNvPr id="32849" name="Freeform 47"/>
                <p:cNvSpPr>
                  <a:spLocks noChangeArrowheads="1"/>
                </p:cNvSpPr>
                <p:nvPr/>
              </p:nvSpPr>
              <p:spPr bwMode="auto">
                <a:xfrm rot="5400000">
                  <a:off x="1596" y="558"/>
                  <a:ext cx="122" cy="61"/>
                </a:xfrm>
                <a:custGeom>
                  <a:avLst/>
                  <a:gdLst>
                    <a:gd name="T0" fmla="*/ 0 w 21600"/>
                    <a:gd name="T1" fmla="*/ 0 h 21600"/>
                    <a:gd name="T2" fmla="*/ 5400 w 21600"/>
                    <a:gd name="T3" fmla="*/ 21600 h 21600"/>
                    <a:gd name="T4" fmla="*/ 16200 w 21600"/>
                    <a:gd name="T5" fmla="*/ 21600 h 21600"/>
                    <a:gd name="T6" fmla="*/ 2160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603 w 21600"/>
                    <a:gd name="T13" fmla="*/ 4603 h 21600"/>
                    <a:gd name="T14" fmla="*/ 16997 w 21600"/>
                    <a:gd name="T15" fmla="*/ 16997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CC99FF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tr-TR"/>
                </a:p>
              </p:txBody>
            </p:sp>
          </p:grpSp>
          <p:sp>
            <p:nvSpPr>
              <p:cNvPr id="32812" name="Rectangle 48"/>
              <p:cNvSpPr>
                <a:spLocks noChangeArrowheads="1"/>
              </p:cNvSpPr>
              <p:nvPr/>
            </p:nvSpPr>
            <p:spPr bwMode="auto">
              <a:xfrm>
                <a:off x="2838" y="3335"/>
                <a:ext cx="1240" cy="237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algn="just" defTabSz="457200">
                  <a:buSzPct val="10000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tr-TR" sz="1600">
                    <a:solidFill>
                      <a:srgbClr val="000000"/>
                    </a:solidFill>
                    <a:latin typeface="Calibri" pitchFamily="34" charset="0"/>
                    <a:ea typeface="Droid Sans Fallback" charset="-128"/>
                  </a:rPr>
                  <a:t>Personel Dozimetre</a:t>
                </a:r>
              </a:p>
            </p:txBody>
          </p:sp>
          <p:sp>
            <p:nvSpPr>
              <p:cNvPr id="32813" name="Rectangle 49"/>
              <p:cNvSpPr>
                <a:spLocks noChangeArrowheads="1"/>
              </p:cNvSpPr>
              <p:nvPr/>
            </p:nvSpPr>
            <p:spPr bwMode="auto">
              <a:xfrm>
                <a:off x="2840" y="3520"/>
                <a:ext cx="1572" cy="23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algn="just" defTabSz="457200">
                  <a:buSzPct val="10000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tr-TR" sz="1600">
                    <a:solidFill>
                      <a:srgbClr val="000000"/>
                    </a:solidFill>
                    <a:latin typeface="Calibri" pitchFamily="34" charset="0"/>
                    <a:ea typeface="Droid Sans Fallback" charset="-128"/>
                  </a:rPr>
                  <a:t>Kontaminasyon Monitörü</a:t>
                </a:r>
              </a:p>
            </p:txBody>
          </p:sp>
          <p:sp>
            <p:nvSpPr>
              <p:cNvPr id="32814" name="Oval 50"/>
              <p:cNvSpPr>
                <a:spLocks noChangeArrowheads="1"/>
              </p:cNvSpPr>
              <p:nvPr/>
            </p:nvSpPr>
            <p:spPr bwMode="auto">
              <a:xfrm>
                <a:off x="4467" y="1797"/>
                <a:ext cx="133" cy="131"/>
              </a:xfrm>
              <a:prstGeom prst="ellipse">
                <a:avLst/>
              </a:prstGeom>
              <a:solidFill>
                <a:srgbClr val="FF00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32815" name="Oval 51"/>
              <p:cNvSpPr>
                <a:spLocks noChangeArrowheads="1"/>
              </p:cNvSpPr>
              <p:nvPr/>
            </p:nvSpPr>
            <p:spPr bwMode="auto">
              <a:xfrm>
                <a:off x="3515" y="618"/>
                <a:ext cx="133" cy="131"/>
              </a:xfrm>
              <a:prstGeom prst="ellipse">
                <a:avLst/>
              </a:prstGeom>
              <a:solidFill>
                <a:srgbClr val="FF00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32816" name="Oval 52"/>
              <p:cNvSpPr>
                <a:spLocks noChangeArrowheads="1"/>
              </p:cNvSpPr>
              <p:nvPr/>
            </p:nvSpPr>
            <p:spPr bwMode="auto">
              <a:xfrm>
                <a:off x="3379" y="618"/>
                <a:ext cx="132" cy="125"/>
              </a:xfrm>
              <a:prstGeom prst="ellipse">
                <a:avLst/>
              </a:prstGeom>
              <a:solidFill>
                <a:srgbClr val="00FF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32817" name="Oval 53"/>
              <p:cNvSpPr>
                <a:spLocks noChangeArrowheads="1"/>
              </p:cNvSpPr>
              <p:nvPr/>
            </p:nvSpPr>
            <p:spPr bwMode="auto">
              <a:xfrm>
                <a:off x="3651" y="981"/>
                <a:ext cx="132" cy="125"/>
              </a:xfrm>
              <a:prstGeom prst="ellipse">
                <a:avLst/>
              </a:prstGeom>
              <a:solidFill>
                <a:srgbClr val="00FF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32818" name="Oval 54"/>
              <p:cNvSpPr>
                <a:spLocks noChangeArrowheads="1"/>
              </p:cNvSpPr>
              <p:nvPr/>
            </p:nvSpPr>
            <p:spPr bwMode="auto">
              <a:xfrm>
                <a:off x="1065" y="1004"/>
                <a:ext cx="111" cy="111"/>
              </a:xfrm>
              <a:prstGeom prst="ellipse">
                <a:avLst/>
              </a:prstGeom>
              <a:solidFill>
                <a:srgbClr val="FFFF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32819" name="Oval 55"/>
              <p:cNvSpPr>
                <a:spLocks noChangeArrowheads="1"/>
              </p:cNvSpPr>
              <p:nvPr/>
            </p:nvSpPr>
            <p:spPr bwMode="auto">
              <a:xfrm>
                <a:off x="2199" y="1004"/>
                <a:ext cx="111" cy="111"/>
              </a:xfrm>
              <a:prstGeom prst="ellipse">
                <a:avLst/>
              </a:prstGeom>
              <a:solidFill>
                <a:srgbClr val="FFFF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32820" name="Oval 56"/>
              <p:cNvSpPr>
                <a:spLocks noChangeArrowheads="1"/>
              </p:cNvSpPr>
              <p:nvPr/>
            </p:nvSpPr>
            <p:spPr bwMode="auto">
              <a:xfrm>
                <a:off x="1156" y="2115"/>
                <a:ext cx="111" cy="111"/>
              </a:xfrm>
              <a:prstGeom prst="ellipse">
                <a:avLst/>
              </a:prstGeom>
              <a:solidFill>
                <a:srgbClr val="FFFF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32821" name="Oval 57"/>
              <p:cNvSpPr>
                <a:spLocks noChangeArrowheads="1"/>
              </p:cNvSpPr>
              <p:nvPr/>
            </p:nvSpPr>
            <p:spPr bwMode="auto">
              <a:xfrm>
                <a:off x="3061" y="2115"/>
                <a:ext cx="111" cy="111"/>
              </a:xfrm>
              <a:prstGeom prst="ellipse">
                <a:avLst/>
              </a:prstGeom>
              <a:solidFill>
                <a:srgbClr val="FFFF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32822" name="Oval 58"/>
              <p:cNvSpPr>
                <a:spLocks noChangeArrowheads="1"/>
              </p:cNvSpPr>
              <p:nvPr/>
            </p:nvSpPr>
            <p:spPr bwMode="auto">
              <a:xfrm>
                <a:off x="2199" y="2206"/>
                <a:ext cx="111" cy="111"/>
              </a:xfrm>
              <a:prstGeom prst="ellipse">
                <a:avLst/>
              </a:prstGeom>
              <a:solidFill>
                <a:srgbClr val="FFFF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32823" name="Oval 59"/>
              <p:cNvSpPr>
                <a:spLocks noChangeArrowheads="1"/>
              </p:cNvSpPr>
              <p:nvPr/>
            </p:nvSpPr>
            <p:spPr bwMode="auto">
              <a:xfrm>
                <a:off x="4104" y="1026"/>
                <a:ext cx="111" cy="111"/>
              </a:xfrm>
              <a:prstGeom prst="ellipse">
                <a:avLst/>
              </a:prstGeom>
              <a:solidFill>
                <a:srgbClr val="FFFF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32824" name="Oval 60"/>
              <p:cNvSpPr>
                <a:spLocks noChangeArrowheads="1"/>
              </p:cNvSpPr>
              <p:nvPr/>
            </p:nvSpPr>
            <p:spPr bwMode="auto">
              <a:xfrm>
                <a:off x="4740" y="1661"/>
                <a:ext cx="111" cy="111"/>
              </a:xfrm>
              <a:prstGeom prst="ellipse">
                <a:avLst/>
              </a:prstGeom>
              <a:solidFill>
                <a:srgbClr val="FFFF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32825" name="Oval 61"/>
              <p:cNvSpPr>
                <a:spLocks noChangeArrowheads="1"/>
              </p:cNvSpPr>
              <p:nvPr/>
            </p:nvSpPr>
            <p:spPr bwMode="auto">
              <a:xfrm>
                <a:off x="3379" y="391"/>
                <a:ext cx="111" cy="111"/>
              </a:xfrm>
              <a:prstGeom prst="ellipse">
                <a:avLst/>
              </a:prstGeom>
              <a:solidFill>
                <a:srgbClr val="FFFF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32826" name="Oval 62"/>
              <p:cNvSpPr>
                <a:spLocks noChangeArrowheads="1"/>
              </p:cNvSpPr>
              <p:nvPr/>
            </p:nvSpPr>
            <p:spPr bwMode="auto">
              <a:xfrm>
                <a:off x="2653" y="3817"/>
                <a:ext cx="135" cy="111"/>
              </a:xfrm>
              <a:prstGeom prst="ellipse">
                <a:avLst/>
              </a:prstGeom>
              <a:solidFill>
                <a:srgbClr val="FFFF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32827" name="Rectangle 63"/>
              <p:cNvSpPr>
                <a:spLocks noChangeArrowheads="1"/>
              </p:cNvSpPr>
              <p:nvPr/>
            </p:nvSpPr>
            <p:spPr bwMode="auto">
              <a:xfrm>
                <a:off x="2848" y="3748"/>
                <a:ext cx="1849" cy="237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defTabSz="457200">
                  <a:buSzPct val="10000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tr-TR" sz="1600">
                    <a:solidFill>
                      <a:srgbClr val="000000"/>
                    </a:solidFill>
                    <a:latin typeface="Calibri" pitchFamily="34" charset="0"/>
                    <a:ea typeface="Droid Sans Fallback" charset="-128"/>
                  </a:rPr>
                  <a:t>Sabit Geiger Müller Dedektörü</a:t>
                </a:r>
              </a:p>
            </p:txBody>
          </p:sp>
          <p:sp>
            <p:nvSpPr>
              <p:cNvPr id="32828" name="Freeform 64"/>
              <p:cNvSpPr>
                <a:spLocks noChangeArrowheads="1"/>
              </p:cNvSpPr>
              <p:nvPr/>
            </p:nvSpPr>
            <p:spPr bwMode="auto">
              <a:xfrm>
                <a:off x="884" y="2886"/>
                <a:ext cx="453" cy="271"/>
              </a:xfrm>
              <a:custGeom>
                <a:avLst/>
                <a:gdLst>
                  <a:gd name="T0" fmla="*/ 0 w 720080"/>
                  <a:gd name="T1" fmla="*/ 216024 h 432048"/>
                  <a:gd name="T2" fmla="*/ 97211 w 720080"/>
                  <a:gd name="T3" fmla="*/ 118813 h 432048"/>
                  <a:gd name="T4" fmla="*/ 97211 w 720080"/>
                  <a:gd name="T5" fmla="*/ 216024 h 432048"/>
                  <a:gd name="T6" fmla="*/ 360040 w 720080"/>
                  <a:gd name="T7" fmla="*/ 216024 h 432048"/>
                  <a:gd name="T8" fmla="*/ 360040 w 720080"/>
                  <a:gd name="T9" fmla="*/ 97211 h 432048"/>
                  <a:gd name="T10" fmla="*/ 262829 w 720080"/>
                  <a:gd name="T11" fmla="*/ 97211 h 432048"/>
                  <a:gd name="T12" fmla="*/ 360040 w 720080"/>
                  <a:gd name="T13" fmla="*/ 0 h 432048"/>
                  <a:gd name="T14" fmla="*/ 457251 w 720080"/>
                  <a:gd name="T15" fmla="*/ 97211 h 432048"/>
                  <a:gd name="T16" fmla="*/ 360040 w 720080"/>
                  <a:gd name="T17" fmla="*/ 97211 h 432048"/>
                  <a:gd name="T18" fmla="*/ 360040 w 720080"/>
                  <a:gd name="T19" fmla="*/ 216024 h 432048"/>
                  <a:gd name="T20" fmla="*/ 622869 w 720080"/>
                  <a:gd name="T21" fmla="*/ 216024 h 432048"/>
                  <a:gd name="T22" fmla="*/ 622869 w 720080"/>
                  <a:gd name="T23" fmla="*/ 118813 h 432048"/>
                  <a:gd name="T24" fmla="*/ 720080 w 720080"/>
                  <a:gd name="T25" fmla="*/ 216024 h 432048"/>
                  <a:gd name="T26" fmla="*/ 622869 w 720080"/>
                  <a:gd name="T27" fmla="*/ 313235 h 432048"/>
                  <a:gd name="T28" fmla="*/ 622869 w 720080"/>
                  <a:gd name="T29" fmla="*/ 216024 h 432048"/>
                  <a:gd name="T30" fmla="*/ 360040 w 720080"/>
                  <a:gd name="T31" fmla="*/ 216024 h 432048"/>
                  <a:gd name="T32" fmla="*/ 360040 w 720080"/>
                  <a:gd name="T33" fmla="*/ 334837 h 432048"/>
                  <a:gd name="T34" fmla="*/ 457251 w 720080"/>
                  <a:gd name="T35" fmla="*/ 334837 h 432048"/>
                  <a:gd name="T36" fmla="*/ 360040 w 720080"/>
                  <a:gd name="T37" fmla="*/ 432048 h 432048"/>
                  <a:gd name="T38" fmla="*/ 262829 w 720080"/>
                  <a:gd name="T39" fmla="*/ 334837 h 432048"/>
                  <a:gd name="T40" fmla="*/ 360040 w 720080"/>
                  <a:gd name="T41" fmla="*/ 334837 h 432048"/>
                  <a:gd name="T42" fmla="*/ 360040 w 720080"/>
                  <a:gd name="T43" fmla="*/ 216024 h 432048"/>
                  <a:gd name="T44" fmla="*/ 97211 w 720080"/>
                  <a:gd name="T45" fmla="*/ 216024 h 432048"/>
                  <a:gd name="T46" fmla="*/ 97211 w 720080"/>
                  <a:gd name="T47" fmla="*/ 313235 h 43204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20080"/>
                  <a:gd name="T73" fmla="*/ 216821 h 432048"/>
                  <a:gd name="T74" fmla="*/ 720080 w 720080"/>
                  <a:gd name="T75" fmla="*/ 216821 h 43204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20080" h="432048">
                    <a:moveTo>
                      <a:pt x="0" y="216024"/>
                    </a:moveTo>
                    <a:lnTo>
                      <a:pt x="97211" y="118813"/>
                    </a:lnTo>
                    <a:lnTo>
                      <a:pt x="97211" y="216024"/>
                    </a:lnTo>
                    <a:lnTo>
                      <a:pt x="360040" y="216024"/>
                    </a:lnTo>
                    <a:lnTo>
                      <a:pt x="360040" y="97211"/>
                    </a:lnTo>
                    <a:lnTo>
                      <a:pt x="262829" y="97211"/>
                    </a:lnTo>
                    <a:lnTo>
                      <a:pt x="360040" y="0"/>
                    </a:lnTo>
                    <a:lnTo>
                      <a:pt x="457251" y="97211"/>
                    </a:lnTo>
                    <a:lnTo>
                      <a:pt x="360040" y="97211"/>
                    </a:lnTo>
                    <a:lnTo>
                      <a:pt x="360040" y="216024"/>
                    </a:lnTo>
                    <a:lnTo>
                      <a:pt x="622869" y="216024"/>
                    </a:lnTo>
                    <a:lnTo>
                      <a:pt x="622869" y="118813"/>
                    </a:lnTo>
                    <a:lnTo>
                      <a:pt x="720080" y="216024"/>
                    </a:lnTo>
                    <a:lnTo>
                      <a:pt x="622869" y="313235"/>
                    </a:lnTo>
                    <a:lnTo>
                      <a:pt x="622869" y="216024"/>
                    </a:lnTo>
                    <a:lnTo>
                      <a:pt x="360040" y="216024"/>
                    </a:lnTo>
                    <a:lnTo>
                      <a:pt x="360040" y="334837"/>
                    </a:lnTo>
                    <a:lnTo>
                      <a:pt x="457251" y="334837"/>
                    </a:lnTo>
                    <a:lnTo>
                      <a:pt x="360040" y="432048"/>
                    </a:lnTo>
                    <a:lnTo>
                      <a:pt x="262829" y="334837"/>
                    </a:lnTo>
                    <a:lnTo>
                      <a:pt x="360040" y="334837"/>
                    </a:lnTo>
                    <a:lnTo>
                      <a:pt x="360040" y="216024"/>
                    </a:lnTo>
                    <a:lnTo>
                      <a:pt x="97211" y="216024"/>
                    </a:lnTo>
                    <a:lnTo>
                      <a:pt x="97211" y="313235"/>
                    </a:lnTo>
                    <a:close/>
                  </a:path>
                </a:pathLst>
              </a:custGeom>
              <a:solidFill>
                <a:srgbClr val="4F81BD"/>
              </a:solidFill>
              <a:ln w="25560">
                <a:solidFill>
                  <a:srgbClr val="385D8A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32829" name="Oval 65"/>
              <p:cNvSpPr>
                <a:spLocks noChangeArrowheads="1"/>
              </p:cNvSpPr>
              <p:nvPr/>
            </p:nvSpPr>
            <p:spPr bwMode="auto">
              <a:xfrm>
                <a:off x="1036" y="2961"/>
                <a:ext cx="147" cy="119"/>
              </a:xfrm>
              <a:prstGeom prst="ellipse">
                <a:avLst/>
              </a:prstGeom>
              <a:solidFill>
                <a:srgbClr val="92D05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32830" name="Oval 66"/>
              <p:cNvSpPr>
                <a:spLocks noChangeArrowheads="1"/>
              </p:cNvSpPr>
              <p:nvPr/>
            </p:nvSpPr>
            <p:spPr bwMode="auto">
              <a:xfrm>
                <a:off x="2653" y="4036"/>
                <a:ext cx="147" cy="119"/>
              </a:xfrm>
              <a:prstGeom prst="ellipse">
                <a:avLst/>
              </a:prstGeom>
              <a:solidFill>
                <a:srgbClr val="92D05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32831" name="Rectangle 67"/>
              <p:cNvSpPr>
                <a:spLocks noChangeArrowheads="1"/>
              </p:cNvSpPr>
              <p:nvPr/>
            </p:nvSpPr>
            <p:spPr bwMode="auto">
              <a:xfrm>
                <a:off x="2835" y="3975"/>
                <a:ext cx="1720" cy="23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defTabSz="457200">
                  <a:buSzPct val="10000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tr-TR" sz="1600">
                    <a:solidFill>
                      <a:srgbClr val="000000"/>
                    </a:solidFill>
                    <a:latin typeface="Calibri" pitchFamily="34" charset="0"/>
                    <a:ea typeface="Droid Sans Fallback" charset="-128"/>
                  </a:rPr>
                  <a:t>Taşınabilir Gama Dedektörü</a:t>
                </a:r>
              </a:p>
            </p:txBody>
          </p:sp>
          <p:sp>
            <p:nvSpPr>
              <p:cNvPr id="32832" name="Oval 68"/>
              <p:cNvSpPr>
                <a:spLocks noChangeArrowheads="1"/>
              </p:cNvSpPr>
              <p:nvPr/>
            </p:nvSpPr>
            <p:spPr bwMode="auto">
              <a:xfrm>
                <a:off x="4286" y="2115"/>
                <a:ext cx="111" cy="111"/>
              </a:xfrm>
              <a:prstGeom prst="ellipse">
                <a:avLst/>
              </a:prstGeom>
              <a:solidFill>
                <a:srgbClr val="FFFF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32833" name="Oval 69"/>
              <p:cNvSpPr>
                <a:spLocks noChangeArrowheads="1"/>
              </p:cNvSpPr>
              <p:nvPr/>
            </p:nvSpPr>
            <p:spPr bwMode="auto">
              <a:xfrm>
                <a:off x="2698" y="1797"/>
                <a:ext cx="133" cy="131"/>
              </a:xfrm>
              <a:prstGeom prst="ellipse">
                <a:avLst/>
              </a:prstGeom>
              <a:solidFill>
                <a:srgbClr val="FF00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32834" name="Oval 70"/>
              <p:cNvSpPr>
                <a:spLocks noChangeArrowheads="1"/>
              </p:cNvSpPr>
              <p:nvPr/>
            </p:nvSpPr>
            <p:spPr bwMode="auto">
              <a:xfrm>
                <a:off x="4284" y="2115"/>
                <a:ext cx="111" cy="111"/>
              </a:xfrm>
              <a:prstGeom prst="ellipse">
                <a:avLst/>
              </a:prstGeom>
              <a:solidFill>
                <a:srgbClr val="FFFF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32835" name="Oval 71"/>
              <p:cNvSpPr>
                <a:spLocks noChangeArrowheads="1"/>
              </p:cNvSpPr>
              <p:nvPr/>
            </p:nvSpPr>
            <p:spPr bwMode="auto">
              <a:xfrm>
                <a:off x="1383" y="1797"/>
                <a:ext cx="133" cy="131"/>
              </a:xfrm>
              <a:prstGeom prst="ellipse">
                <a:avLst/>
              </a:prstGeom>
              <a:solidFill>
                <a:srgbClr val="FF00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32836" name="Oval 72"/>
              <p:cNvSpPr>
                <a:spLocks noChangeArrowheads="1"/>
              </p:cNvSpPr>
              <p:nvPr/>
            </p:nvSpPr>
            <p:spPr bwMode="auto">
              <a:xfrm>
                <a:off x="1399" y="1298"/>
                <a:ext cx="133" cy="131"/>
              </a:xfrm>
              <a:prstGeom prst="ellipse">
                <a:avLst/>
              </a:prstGeom>
              <a:solidFill>
                <a:srgbClr val="FF00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32837" name="Oval 73"/>
              <p:cNvSpPr>
                <a:spLocks noChangeArrowheads="1"/>
              </p:cNvSpPr>
              <p:nvPr/>
            </p:nvSpPr>
            <p:spPr bwMode="auto">
              <a:xfrm>
                <a:off x="3469" y="1298"/>
                <a:ext cx="133" cy="131"/>
              </a:xfrm>
              <a:prstGeom prst="ellipse">
                <a:avLst/>
              </a:prstGeom>
              <a:solidFill>
                <a:srgbClr val="FF00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32838" name="Oval 74"/>
              <p:cNvSpPr>
                <a:spLocks noChangeArrowheads="1"/>
              </p:cNvSpPr>
              <p:nvPr/>
            </p:nvSpPr>
            <p:spPr bwMode="auto">
              <a:xfrm>
                <a:off x="612" y="1594"/>
                <a:ext cx="111" cy="111"/>
              </a:xfrm>
              <a:prstGeom prst="ellipse">
                <a:avLst/>
              </a:prstGeom>
              <a:solidFill>
                <a:srgbClr val="FFFF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32839" name="AutoShape 75"/>
              <p:cNvSpPr>
                <a:spLocks noChangeArrowheads="1"/>
              </p:cNvSpPr>
              <p:nvPr/>
            </p:nvSpPr>
            <p:spPr bwMode="auto">
              <a:xfrm>
                <a:off x="2970" y="1632"/>
                <a:ext cx="271" cy="119"/>
              </a:xfrm>
              <a:prstGeom prst="diamond">
                <a:avLst/>
              </a:prstGeom>
              <a:solidFill>
                <a:srgbClr val="00B0F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32840" name="AutoShape 76"/>
              <p:cNvSpPr>
                <a:spLocks noChangeArrowheads="1"/>
              </p:cNvSpPr>
              <p:nvPr/>
            </p:nvSpPr>
            <p:spPr bwMode="auto">
              <a:xfrm>
                <a:off x="3560" y="754"/>
                <a:ext cx="271" cy="119"/>
              </a:xfrm>
              <a:prstGeom prst="diamond">
                <a:avLst/>
              </a:prstGeom>
              <a:solidFill>
                <a:srgbClr val="00B0F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32841" name="AutoShape 77"/>
              <p:cNvSpPr>
                <a:spLocks noChangeArrowheads="1"/>
              </p:cNvSpPr>
              <p:nvPr/>
            </p:nvSpPr>
            <p:spPr bwMode="auto">
              <a:xfrm>
                <a:off x="2608" y="2841"/>
                <a:ext cx="271" cy="119"/>
              </a:xfrm>
              <a:prstGeom prst="diamond">
                <a:avLst/>
              </a:prstGeom>
              <a:solidFill>
                <a:srgbClr val="00B0F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32842" name="Rectangle 78"/>
              <p:cNvSpPr>
                <a:spLocks noChangeArrowheads="1"/>
              </p:cNvSpPr>
              <p:nvPr/>
            </p:nvSpPr>
            <p:spPr bwMode="auto">
              <a:xfrm>
                <a:off x="2848" y="2795"/>
                <a:ext cx="1478" cy="237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algn="just" defTabSz="457200">
                  <a:buSzPct val="10000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tr-TR" sz="1600">
                    <a:solidFill>
                      <a:srgbClr val="000000"/>
                    </a:solidFill>
                    <a:latin typeface="Calibri" pitchFamily="34" charset="0"/>
                    <a:ea typeface="Droid Sans Fallback" charset="-128"/>
                  </a:rPr>
                  <a:t>Sabit Nötron Dedektörü</a:t>
                </a:r>
              </a:p>
            </p:txBody>
          </p:sp>
          <p:sp>
            <p:nvSpPr>
              <p:cNvPr id="32843" name="AutoShape 79"/>
              <p:cNvSpPr>
                <a:spLocks noChangeArrowheads="1"/>
              </p:cNvSpPr>
              <p:nvPr/>
            </p:nvSpPr>
            <p:spPr bwMode="auto">
              <a:xfrm>
                <a:off x="748" y="91"/>
                <a:ext cx="90" cy="299"/>
              </a:xfrm>
              <a:prstGeom prst="downArrow">
                <a:avLst>
                  <a:gd name="adj1" fmla="val 50000"/>
                  <a:gd name="adj2" fmla="val 50187"/>
                </a:avLst>
              </a:prstGeom>
              <a:solidFill>
                <a:srgbClr val="4F81BD"/>
              </a:solidFill>
              <a:ln w="25560">
                <a:solidFill>
                  <a:srgbClr val="385D8A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32844" name="Rectangle 80"/>
              <p:cNvSpPr>
                <a:spLocks noChangeArrowheads="1"/>
              </p:cNvSpPr>
              <p:nvPr/>
            </p:nvSpPr>
            <p:spPr bwMode="auto">
              <a:xfrm>
                <a:off x="938" y="0"/>
                <a:ext cx="1053" cy="259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algn="just" defTabSz="457200">
                  <a:buSzPct val="10000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tr-TR">
                    <a:solidFill>
                      <a:srgbClr val="000000"/>
                    </a:solidFill>
                    <a:latin typeface="Calibri" pitchFamily="34" charset="0"/>
                    <a:ea typeface="Droid Sans Fallback" charset="-128"/>
                  </a:rPr>
                  <a:t>Kontrollü Giriş</a:t>
                </a:r>
              </a:p>
            </p:txBody>
          </p:sp>
          <p:sp>
            <p:nvSpPr>
              <p:cNvPr id="32845" name="Rectangle 81"/>
              <p:cNvSpPr>
                <a:spLocks noChangeArrowheads="1"/>
              </p:cNvSpPr>
              <p:nvPr/>
            </p:nvSpPr>
            <p:spPr bwMode="auto">
              <a:xfrm flipV="1">
                <a:off x="113" y="3339"/>
                <a:ext cx="135" cy="106"/>
              </a:xfrm>
              <a:prstGeom prst="rect">
                <a:avLst/>
              </a:prstGeom>
              <a:solidFill>
                <a:srgbClr val="FFFF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32846" name="Rectangle 82"/>
              <p:cNvSpPr>
                <a:spLocks noChangeArrowheads="1"/>
              </p:cNvSpPr>
              <p:nvPr/>
            </p:nvSpPr>
            <p:spPr bwMode="auto">
              <a:xfrm>
                <a:off x="315" y="3294"/>
                <a:ext cx="1763" cy="23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defTabSz="457200">
                  <a:buSzPct val="10000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tr-TR" sz="1600">
                    <a:solidFill>
                      <a:srgbClr val="000000"/>
                    </a:solidFill>
                    <a:latin typeface="Calibri" pitchFamily="34" charset="0"/>
                    <a:ea typeface="Droid Sans Fallback" charset="-128"/>
                  </a:rPr>
                  <a:t>TLD/OSL Personel Dedektörü</a:t>
                </a:r>
              </a:p>
            </p:txBody>
          </p:sp>
          <p:sp>
            <p:nvSpPr>
              <p:cNvPr id="32847" name="Rectangle 83"/>
              <p:cNvSpPr>
                <a:spLocks noChangeArrowheads="1"/>
              </p:cNvSpPr>
              <p:nvPr/>
            </p:nvSpPr>
            <p:spPr bwMode="auto">
              <a:xfrm flipV="1">
                <a:off x="339" y="57"/>
                <a:ext cx="135" cy="106"/>
              </a:xfrm>
              <a:prstGeom prst="rect">
                <a:avLst/>
              </a:prstGeom>
              <a:solidFill>
                <a:srgbClr val="FFFF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</p:grpSp>
        <p:sp>
          <p:nvSpPr>
            <p:cNvPr id="32777" name="Rectangle 84"/>
            <p:cNvSpPr>
              <a:spLocks noChangeArrowheads="1"/>
            </p:cNvSpPr>
            <p:nvPr/>
          </p:nvSpPr>
          <p:spPr bwMode="auto">
            <a:xfrm>
              <a:off x="143" y="3520"/>
              <a:ext cx="61" cy="123"/>
            </a:xfrm>
            <a:prstGeom prst="rect">
              <a:avLst/>
            </a:prstGeom>
            <a:solidFill>
              <a:srgbClr val="CC99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32778" name="Freeform 85"/>
            <p:cNvSpPr>
              <a:spLocks noChangeArrowheads="1"/>
            </p:cNvSpPr>
            <p:nvPr/>
          </p:nvSpPr>
          <p:spPr bwMode="auto">
            <a:xfrm rot="5400000">
              <a:off x="174" y="3552"/>
              <a:ext cx="123" cy="62"/>
            </a:xfrm>
            <a:custGeom>
              <a:avLst/>
              <a:gdLst>
                <a:gd name="T0" fmla="*/ 0 w 21600"/>
                <a:gd name="T1" fmla="*/ 0 h 21600"/>
                <a:gd name="T2" fmla="*/ 5400 w 21600"/>
                <a:gd name="T3" fmla="*/ 21600 h 21600"/>
                <a:gd name="T4" fmla="*/ 16200 w 21600"/>
                <a:gd name="T5" fmla="*/ 21600 h 21600"/>
                <a:gd name="T6" fmla="*/ 2160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66 w 21600"/>
                <a:gd name="T13" fmla="*/ 4529 h 21600"/>
                <a:gd name="T14" fmla="*/ 17034 w 21600"/>
                <a:gd name="T15" fmla="*/ 1707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CC99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32779" name="Rectangle 86"/>
            <p:cNvSpPr>
              <a:spLocks noChangeArrowheads="1"/>
            </p:cNvSpPr>
            <p:nvPr/>
          </p:nvSpPr>
          <p:spPr bwMode="auto">
            <a:xfrm>
              <a:off x="359" y="3470"/>
              <a:ext cx="1783" cy="23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defTabSz="457200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tr-TR" sz="1600">
                  <a:solidFill>
                    <a:srgbClr val="000000"/>
                  </a:solidFill>
                  <a:latin typeface="Calibri" pitchFamily="34" charset="0"/>
                  <a:ea typeface="Droid Sans Fallback" charset="-128"/>
                </a:rPr>
                <a:t>Kamera ve Sesli Uyarı Sistemi</a:t>
              </a:r>
            </a:p>
          </p:txBody>
        </p:sp>
        <p:sp>
          <p:nvSpPr>
            <p:cNvPr id="32780" name="Rectangle 87"/>
            <p:cNvSpPr>
              <a:spLocks noChangeArrowheads="1"/>
            </p:cNvSpPr>
            <p:nvPr/>
          </p:nvSpPr>
          <p:spPr bwMode="auto">
            <a:xfrm>
              <a:off x="748" y="527"/>
              <a:ext cx="61" cy="123"/>
            </a:xfrm>
            <a:prstGeom prst="rect">
              <a:avLst/>
            </a:prstGeom>
            <a:solidFill>
              <a:srgbClr val="CC99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32781" name="Freeform 88"/>
            <p:cNvSpPr>
              <a:spLocks noChangeArrowheads="1"/>
            </p:cNvSpPr>
            <p:nvPr/>
          </p:nvSpPr>
          <p:spPr bwMode="auto">
            <a:xfrm rot="5400000">
              <a:off x="779" y="558"/>
              <a:ext cx="123" cy="62"/>
            </a:xfrm>
            <a:custGeom>
              <a:avLst/>
              <a:gdLst>
                <a:gd name="T0" fmla="*/ 0 w 21600"/>
                <a:gd name="T1" fmla="*/ 0 h 21600"/>
                <a:gd name="T2" fmla="*/ 5400 w 21600"/>
                <a:gd name="T3" fmla="*/ 21600 h 21600"/>
                <a:gd name="T4" fmla="*/ 16200 w 21600"/>
                <a:gd name="T5" fmla="*/ 21600 h 21600"/>
                <a:gd name="T6" fmla="*/ 2160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66 w 21600"/>
                <a:gd name="T13" fmla="*/ 4529 h 21600"/>
                <a:gd name="T14" fmla="*/ 17034 w 21600"/>
                <a:gd name="T15" fmla="*/ 1707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CC99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32782" name="Rectangle 89"/>
            <p:cNvSpPr>
              <a:spLocks noChangeArrowheads="1"/>
            </p:cNvSpPr>
            <p:nvPr/>
          </p:nvSpPr>
          <p:spPr bwMode="auto">
            <a:xfrm>
              <a:off x="2593" y="527"/>
              <a:ext cx="61" cy="123"/>
            </a:xfrm>
            <a:prstGeom prst="rect">
              <a:avLst/>
            </a:prstGeom>
            <a:solidFill>
              <a:srgbClr val="CC99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32783" name="Freeform 90"/>
            <p:cNvSpPr>
              <a:spLocks noChangeArrowheads="1"/>
            </p:cNvSpPr>
            <p:nvPr/>
          </p:nvSpPr>
          <p:spPr bwMode="auto">
            <a:xfrm rot="5400000">
              <a:off x="2623" y="558"/>
              <a:ext cx="123" cy="62"/>
            </a:xfrm>
            <a:custGeom>
              <a:avLst/>
              <a:gdLst>
                <a:gd name="T0" fmla="*/ 0 w 21600"/>
                <a:gd name="T1" fmla="*/ 0 h 21600"/>
                <a:gd name="T2" fmla="*/ 5400 w 21600"/>
                <a:gd name="T3" fmla="*/ 21600 h 21600"/>
                <a:gd name="T4" fmla="*/ 16200 w 21600"/>
                <a:gd name="T5" fmla="*/ 21600 h 21600"/>
                <a:gd name="T6" fmla="*/ 2160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66 w 21600"/>
                <a:gd name="T13" fmla="*/ 4529 h 21600"/>
                <a:gd name="T14" fmla="*/ 17034 w 21600"/>
                <a:gd name="T15" fmla="*/ 1707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CC99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  <p:pic>
          <p:nvPicPr>
            <p:cNvPr id="32784" name="Picture 9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5" y="436"/>
              <a:ext cx="590" cy="30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32785" name="Picture 9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84" y="2296"/>
              <a:ext cx="590" cy="30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32786" name="Picture 9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6" y="0"/>
              <a:ext cx="476" cy="25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32787" name="Picture 9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46" y="2840"/>
              <a:ext cx="476" cy="25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sp>
        <p:nvSpPr>
          <p:cNvPr id="32775" name="Text Box 95"/>
          <p:cNvSpPr txBox="1">
            <a:spLocks noChangeArrowheads="1"/>
          </p:cNvSpPr>
          <p:nvPr/>
        </p:nvSpPr>
        <p:spPr bwMode="auto">
          <a:xfrm>
            <a:off x="1908175" y="6143644"/>
            <a:ext cx="2305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dirty="0" err="1"/>
              <a:t>Vahap</a:t>
            </a:r>
            <a:r>
              <a:rPr lang="tr-TR" dirty="0"/>
              <a:t> </a:t>
            </a:r>
            <a:r>
              <a:rPr lang="tr-TR" dirty="0" err="1"/>
              <a:t>Karakılıç</a:t>
            </a:r>
            <a:endParaRPr lang="tr-T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3 Veri Yer Tutucusu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14 Şubat 2015</a:t>
            </a:r>
            <a:endParaRPr lang="en-US"/>
          </a:p>
        </p:txBody>
      </p:sp>
      <p:sp>
        <p:nvSpPr>
          <p:cNvPr id="9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AKSOY,     Ankara YEF Günleri</a:t>
            </a:r>
            <a:endParaRPr lang="en-US"/>
          </a:p>
        </p:txBody>
      </p:sp>
      <p:sp>
        <p:nvSpPr>
          <p:cNvPr id="10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DF0DF9-B121-4F2F-B652-6AEE391B56F4}" type="slidenum">
              <a:rPr lang="en-US"/>
              <a:pPr>
                <a:defRPr/>
              </a:pPr>
              <a:t>33</a:t>
            </a:fld>
            <a:r>
              <a:rPr lang="tr-TR"/>
              <a:t>/35</a:t>
            </a:r>
            <a:endParaRPr lang="en-US"/>
          </a:p>
        </p:txBody>
      </p:sp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z="4000" smtClean="0"/>
              <a:t>Tesis için gerekli yazılımlar..</a:t>
            </a:r>
          </a:p>
        </p:txBody>
      </p:sp>
      <p:pic>
        <p:nvPicPr>
          <p:cNvPr id="33798" name="Picture 4" descr="izin iste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050"/>
            <a:ext cx="7235825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5" name="Picture 5" descr="interlock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241425"/>
            <a:ext cx="7056438" cy="396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7" name="Picture 7" descr="interlock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113" y="1557338"/>
            <a:ext cx="7559675" cy="425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8" name="Picture 8" descr="interlock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913" y="1916113"/>
            <a:ext cx="7618412" cy="428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2" name="Text Box 9"/>
          <p:cNvSpPr txBox="1">
            <a:spLocks noChangeArrowheads="1"/>
          </p:cNvSpPr>
          <p:nvPr/>
        </p:nvSpPr>
        <p:spPr bwMode="auto">
          <a:xfrm>
            <a:off x="3671888" y="6237288"/>
            <a:ext cx="55086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dirty="0" smtClean="0"/>
              <a:t>Erol </a:t>
            </a:r>
            <a:r>
              <a:rPr lang="tr-TR" dirty="0" err="1" smtClean="0"/>
              <a:t>Güzoğlu</a:t>
            </a:r>
            <a:r>
              <a:rPr lang="tr-TR" dirty="0" smtClean="0"/>
              <a:t>, Ayhan </a:t>
            </a:r>
            <a:r>
              <a:rPr lang="tr-TR" dirty="0"/>
              <a:t>Aydın, Stajyer Öğrenciler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Veri Yer Tutucusu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14 Şubat 2015</a:t>
            </a:r>
            <a:endParaRPr lang="en-US"/>
          </a:p>
        </p:txBody>
      </p:sp>
      <p:sp>
        <p:nvSpPr>
          <p:cNvPr id="7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AKSOY,     Ankara YEF Günleri</a:t>
            </a:r>
            <a:endParaRPr lang="en-US"/>
          </a:p>
        </p:txBody>
      </p:sp>
      <p:sp>
        <p:nvSpPr>
          <p:cNvPr id="8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8420B-55BB-4DAA-804C-CBC542FD9469}" type="slidenum">
              <a:rPr lang="en-US"/>
              <a:pPr>
                <a:defRPr/>
              </a:pPr>
              <a:t>34</a:t>
            </a:fld>
            <a:r>
              <a:rPr lang="tr-TR"/>
              <a:t>/35</a:t>
            </a:r>
            <a:endParaRPr lang="en-US"/>
          </a:p>
        </p:txBody>
      </p:sp>
      <p:sp>
        <p:nvSpPr>
          <p:cNvPr id="34821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856662" cy="633412"/>
          </a:xfrm>
        </p:spPr>
        <p:txBody>
          <a:bodyPr/>
          <a:lstStyle/>
          <a:p>
            <a:pPr eaLnBrk="1" hangingPunct="1"/>
            <a:r>
              <a:rPr lang="tr-TR" sz="4000" smtClean="0"/>
              <a:t>Proje Yönetim </a:t>
            </a:r>
          </a:p>
        </p:txBody>
      </p:sp>
      <p:sp>
        <p:nvSpPr>
          <p:cNvPr id="348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373688"/>
            <a:ext cx="8964613" cy="1150937"/>
          </a:xfrm>
        </p:spPr>
        <p:txBody>
          <a:bodyPr/>
          <a:lstStyle/>
          <a:p>
            <a:pPr eaLnBrk="1" hangingPunct="1">
              <a:spcBef>
                <a:spcPct val="10000"/>
              </a:spcBef>
              <a:spcAft>
                <a:spcPct val="10000"/>
              </a:spcAft>
            </a:pPr>
            <a:r>
              <a:rPr lang="tr-TR" sz="1600" smtClean="0"/>
              <a:t>Birçok cihaz birbirine doğrudan bağlı ve hemen hemen hepsi farklı imalatçılardan temin edilebilmekte</a:t>
            </a:r>
          </a:p>
          <a:p>
            <a:pPr eaLnBrk="1" hangingPunct="1">
              <a:spcBef>
                <a:spcPct val="10000"/>
              </a:spcBef>
              <a:spcAft>
                <a:spcPct val="10000"/>
              </a:spcAft>
            </a:pPr>
            <a:r>
              <a:rPr lang="tr-TR" sz="1600" smtClean="0"/>
              <a:t>Cihazlar TARLA’ya özgü tasarım olduğundan, temin, kurulum, test etme ve devreye alma süreçlerinin planlanması gerekmekte </a:t>
            </a:r>
          </a:p>
        </p:txBody>
      </p:sp>
      <p:pic>
        <p:nvPicPr>
          <p:cNvPr id="34823" name="Picture 4" descr="p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238" y="836613"/>
            <a:ext cx="7956550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4" name="Text Box 5"/>
          <p:cNvSpPr txBox="1">
            <a:spLocks noChangeArrowheads="1"/>
          </p:cNvSpPr>
          <p:nvPr/>
        </p:nvSpPr>
        <p:spPr bwMode="auto">
          <a:xfrm>
            <a:off x="3327400" y="6024563"/>
            <a:ext cx="54213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1400">
                <a:latin typeface="Calibri" pitchFamily="34" charset="0"/>
              </a:rPr>
              <a:t>Organizasyon Microsoft Project Manager programı ile Project Manager olarak görevlendirilen Özlem KARSLI tarafından yapılmakta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Veri Yer Tutucusu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14 Şubat 2015</a:t>
            </a:r>
            <a:endParaRPr lang="en-US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AKSOY,     Ankara YEF Günleri</a:t>
            </a:r>
            <a:endParaRPr lang="en-US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8A3E29-E0AD-4890-938B-A3571DCEE7A5}" type="slidenum">
              <a:rPr lang="en-US"/>
              <a:pPr>
                <a:defRPr/>
              </a:pPr>
              <a:t>35</a:t>
            </a:fld>
            <a:r>
              <a:rPr lang="tr-TR"/>
              <a:t>/35</a:t>
            </a:r>
            <a:endParaRPr lang="en-US"/>
          </a:p>
        </p:txBody>
      </p:sp>
      <p:sp>
        <p:nvSpPr>
          <p:cNvPr id="368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z="4000" smtClean="0"/>
              <a:t>Sonuç</a:t>
            </a:r>
          </a:p>
        </p:txBody>
      </p:sp>
      <p:sp>
        <p:nvSpPr>
          <p:cNvPr id="368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981075"/>
            <a:ext cx="8785225" cy="273367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800" dirty="0" smtClean="0"/>
              <a:t>TARLA </a:t>
            </a:r>
            <a:r>
              <a:rPr lang="tr-TR" sz="1800" dirty="0" smtClean="0"/>
              <a:t>tesisi TAC Projesinin ilk adımı olup, Ülkemizde ve bölgemizde ilk hızlandırıcı tabanlı kullanıcı laboratuarı olacaktır. </a:t>
            </a:r>
          </a:p>
          <a:p>
            <a:pPr eaLnBrk="1" hangingPunct="1">
              <a:lnSpc>
                <a:spcPct val="80000"/>
              </a:lnSpc>
            </a:pPr>
            <a:r>
              <a:rPr lang="tr-TR" sz="1800" dirty="0" smtClean="0"/>
              <a:t>Proje kapsamında tamamlanan adımlar</a:t>
            </a:r>
          </a:p>
          <a:p>
            <a:pPr lvl="1" eaLnBrk="1" hangingPunct="1">
              <a:lnSpc>
                <a:spcPct val="80000"/>
              </a:lnSpc>
            </a:pPr>
            <a:r>
              <a:rPr lang="tr-TR" sz="1800" dirty="0" smtClean="0"/>
              <a:t>Hızlandırıcı teknolojileri enstitüsü kuruldu</a:t>
            </a:r>
          </a:p>
          <a:p>
            <a:pPr lvl="1" eaLnBrk="1" hangingPunct="1">
              <a:lnSpc>
                <a:spcPct val="80000"/>
              </a:lnSpc>
            </a:pPr>
            <a:r>
              <a:rPr lang="tr-TR" sz="1800" dirty="0" smtClean="0"/>
              <a:t>TARLA tesisinin teknik tasarım raporu %90 oranında tamamlandı.</a:t>
            </a:r>
          </a:p>
          <a:p>
            <a:pPr lvl="1" eaLnBrk="1" hangingPunct="1">
              <a:lnSpc>
                <a:spcPct val="80000"/>
              </a:lnSpc>
            </a:pPr>
            <a:r>
              <a:rPr lang="tr-TR" sz="1800" dirty="0" smtClean="0"/>
              <a:t>Hızlandırıcının konumlandırılacağı bina %95 oranında tamamlandı (altyapı eksiklikleri gideriliyor)</a:t>
            </a:r>
          </a:p>
          <a:p>
            <a:pPr lvl="1" eaLnBrk="1" hangingPunct="1">
              <a:lnSpc>
                <a:spcPct val="80000"/>
              </a:lnSpc>
            </a:pPr>
            <a:r>
              <a:rPr lang="tr-TR" sz="1800" dirty="0" smtClean="0"/>
              <a:t>Türkiye'nin ilk CW, yüksek akımlı, paketli elektron tabancasını imal edildi ve başarılı testler yapıldı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tr-TR" sz="1800" dirty="0" smtClean="0"/>
          </a:p>
          <a:p>
            <a:pPr eaLnBrk="1" hangingPunct="1">
              <a:lnSpc>
                <a:spcPct val="80000"/>
              </a:lnSpc>
            </a:pPr>
            <a:endParaRPr lang="en-US" sz="2000" dirty="0" smtClean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3643290"/>
            <a:ext cx="4500562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431800" marR="0" lvl="0" indent="-323850" algn="l" defTabSz="449263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80000"/>
              <a:buFont typeface="Arial" charset="0"/>
              <a:buChar char="■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kumimoji="0" lang="tr-TR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MU Sans Serif Demi Condensed" pitchFamily="2" charset="0"/>
                <a:ea typeface="CMU Sans Serif Demi Condensed" pitchFamily="2" charset="0"/>
                <a:cs typeface="CMU Sans Serif Demi Condensed" pitchFamily="2" charset="0"/>
              </a:rPr>
              <a:t>2015</a:t>
            </a:r>
          </a:p>
          <a:p>
            <a:pPr marL="863600" marR="0" lvl="1" indent="-323850" algn="l" defTabSz="449263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80000"/>
              <a:buFont typeface="Arial" charset="0"/>
              <a:buChar char="□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kumimoji="0" lang="tr-TR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MU Sans Serif Demi Condensed" pitchFamily="2" charset="0"/>
                <a:ea typeface="CMU Sans Serif Demi Condensed" pitchFamily="2" charset="0"/>
                <a:cs typeface="CMU Sans Serif Demi Condensed" pitchFamily="2" charset="0"/>
              </a:rPr>
              <a:t>Binadaki </a:t>
            </a:r>
            <a:r>
              <a:rPr kumimoji="0" lang="tr-TR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MU Sans Serif Demi Condensed" pitchFamily="2" charset="0"/>
                <a:ea typeface="CMU Sans Serif Demi Condensed" pitchFamily="2" charset="0"/>
                <a:cs typeface="CMU Sans Serif Demi Condensed" pitchFamily="2" charset="0"/>
              </a:rPr>
              <a:t>alyapının</a:t>
            </a:r>
            <a:r>
              <a:rPr kumimoji="0" lang="tr-TR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MU Sans Serif Demi Condensed" pitchFamily="2" charset="0"/>
                <a:ea typeface="CMU Sans Serif Demi Condensed" pitchFamily="2" charset="0"/>
                <a:cs typeface="CMU Sans Serif Demi Condensed" pitchFamily="2" charset="0"/>
              </a:rPr>
              <a:t> tamamlanması</a:t>
            </a:r>
          </a:p>
          <a:p>
            <a:pPr marL="863600" marR="0" lvl="1" indent="-323850" algn="l" defTabSz="449263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80000"/>
              <a:buFont typeface="Arial" charset="0"/>
              <a:buChar char="□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kumimoji="0" lang="tr-TR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MU Sans Serif Demi Condensed" pitchFamily="2" charset="0"/>
                <a:ea typeface="CMU Sans Serif Demi Condensed" pitchFamily="2" charset="0"/>
                <a:cs typeface="CMU Sans Serif Demi Condensed" pitchFamily="2" charset="0"/>
              </a:rPr>
              <a:t>Helyum soğutma sisteminin işletime alınması</a:t>
            </a:r>
          </a:p>
          <a:p>
            <a:pPr marL="863600" marR="0" lvl="1" indent="-323850" algn="l" defTabSz="449263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80000"/>
              <a:buFont typeface="Arial" charset="0"/>
              <a:buChar char="□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kumimoji="0" lang="tr-TR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MU Sans Serif Demi Condensed" pitchFamily="2" charset="0"/>
                <a:ea typeface="CMU Sans Serif Demi Condensed" pitchFamily="2" charset="0"/>
                <a:cs typeface="CMU Sans Serif Demi Condensed" pitchFamily="2" charset="0"/>
              </a:rPr>
              <a:t>SRF modüllerinin demetsiz işletime alınması</a:t>
            </a:r>
          </a:p>
          <a:p>
            <a:pPr marL="863600" marR="0" lvl="1" indent="-323850" algn="l" defTabSz="449263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80000"/>
              <a:buFont typeface="Arial" charset="0"/>
              <a:buChar char="□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kumimoji="0" lang="tr-TR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MU Sans Serif Demi Condensed" pitchFamily="2" charset="0"/>
                <a:ea typeface="CMU Sans Serif Demi Condensed" pitchFamily="2" charset="0"/>
                <a:cs typeface="CMU Sans Serif Demi Condensed" pitchFamily="2" charset="0"/>
              </a:rPr>
              <a:t>Enjektör sisteminin tamamlanması</a:t>
            </a:r>
          </a:p>
          <a:p>
            <a:pPr marL="463550" marR="0" lvl="0" indent="-323850" algn="l" defTabSz="449263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80000"/>
              <a:buFont typeface="Arial" charset="0"/>
              <a:buChar char="□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kumimoji="0" lang="tr-TR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MU Sans Serif Demi Condensed" pitchFamily="2" charset="0"/>
                <a:ea typeface="CMU Sans Serif Demi Condensed" pitchFamily="2" charset="0"/>
                <a:cs typeface="CMU Sans Serif Demi Condensed" pitchFamily="2" charset="0"/>
              </a:rPr>
              <a:t>2016 </a:t>
            </a:r>
          </a:p>
          <a:p>
            <a:pPr marL="863600" marR="0" lvl="1" indent="-323850" algn="l" defTabSz="449263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80000"/>
              <a:buFont typeface="Arial" charset="0"/>
              <a:buChar char="□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kumimoji="0" lang="tr-TR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MU Sans Serif Demi Condensed" pitchFamily="2" charset="0"/>
                <a:ea typeface="CMU Sans Serif Demi Condensed" pitchFamily="2" charset="0"/>
                <a:cs typeface="CMU Sans Serif Demi Condensed" pitchFamily="2" charset="0"/>
              </a:rPr>
              <a:t>Linak</a:t>
            </a:r>
            <a:r>
              <a:rPr kumimoji="0" lang="tr-TR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MU Sans Serif Demi Condensed" pitchFamily="2" charset="0"/>
                <a:ea typeface="CMU Sans Serif Demi Condensed" pitchFamily="2" charset="0"/>
                <a:cs typeface="CMU Sans Serif Demi Condensed" pitchFamily="2" charset="0"/>
              </a:rPr>
              <a:t> demet hattının kurulumu </a:t>
            </a:r>
          </a:p>
          <a:p>
            <a:pPr marL="863600" marR="0" lvl="1" indent="-323850" algn="l" defTabSz="449263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80000"/>
              <a:buFont typeface="Arial" charset="0"/>
              <a:buChar char="□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kumimoji="0" lang="tr-TR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MU Sans Serif Demi Condensed" pitchFamily="2" charset="0"/>
                <a:ea typeface="CMU Sans Serif Demi Condensed" pitchFamily="2" charset="0"/>
                <a:cs typeface="CMU Sans Serif Demi Condensed" pitchFamily="2" charset="0"/>
              </a:rPr>
              <a:t>40 </a:t>
            </a:r>
            <a:r>
              <a:rPr kumimoji="0" lang="tr-TR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MU Sans Serif Demi Condensed" pitchFamily="2" charset="0"/>
                <a:ea typeface="CMU Sans Serif Demi Condensed" pitchFamily="2" charset="0"/>
                <a:cs typeface="CMU Sans Serif Demi Condensed" pitchFamily="2" charset="0"/>
              </a:rPr>
              <a:t>MeV</a:t>
            </a:r>
            <a:r>
              <a:rPr kumimoji="0" lang="tr-TR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MU Sans Serif Demi Condensed" pitchFamily="2" charset="0"/>
                <a:ea typeface="CMU Sans Serif Demi Condensed" pitchFamily="2" charset="0"/>
                <a:cs typeface="CMU Sans Serif Demi Condensed" pitchFamily="2" charset="0"/>
              </a:rPr>
              <a:t> CW demet üretimi</a:t>
            </a:r>
          </a:p>
          <a:p>
            <a:pPr marL="863600" marR="0" lvl="1" indent="-323850" algn="l" defTabSz="449263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80000"/>
              <a:buFont typeface="Arial" charset="0"/>
              <a:buChar char="□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kumimoji="0" lang="tr-TR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MU Sans Serif Demi Condensed" pitchFamily="2" charset="0"/>
                <a:ea typeface="CMU Sans Serif Demi Condensed" pitchFamily="2" charset="0"/>
                <a:cs typeface="CMU Sans Serif Demi Condensed" pitchFamily="2" charset="0"/>
              </a:rPr>
              <a:t>FEL hatlarının siparişi</a:t>
            </a:r>
          </a:p>
          <a:p>
            <a:pPr marL="863600" marR="0" lvl="1" indent="-323850" algn="l" defTabSz="449263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80000"/>
              <a:buFont typeface="Arial" charset="0"/>
              <a:buChar char="□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kumimoji="0" lang="tr-TR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MU Sans Serif Demi Condensed" pitchFamily="2" charset="0"/>
                <a:ea typeface="CMU Sans Serif Demi Condensed" pitchFamily="2" charset="0"/>
                <a:cs typeface="CMU Sans Serif Demi Condensed" pitchFamily="2" charset="0"/>
              </a:rPr>
              <a:t>Sabit hedef deneylerinin başlanması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572000" y="3786190"/>
            <a:ext cx="4286248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463550" marR="0" lvl="0" indent="-323850" algn="l" defTabSz="449263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80000"/>
              <a:buFont typeface="Arial" charset="0"/>
              <a:buChar char="□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kumimoji="0" lang="tr-TR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MU Sans Serif Demi Condensed" pitchFamily="2" charset="0"/>
                <a:ea typeface="CMU Sans Serif Demi Condensed" pitchFamily="2" charset="0"/>
                <a:cs typeface="CMU Sans Serif Demi Condensed" pitchFamily="2" charset="0"/>
              </a:rPr>
              <a:t>2017 </a:t>
            </a:r>
          </a:p>
          <a:p>
            <a:pPr marL="863600" marR="0" lvl="1" indent="-323850" algn="l" defTabSz="449263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80000"/>
              <a:buFont typeface="Arial" charset="0"/>
              <a:buChar char="□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kumimoji="0" lang="tr-TR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MU Sans Serif Demi Condensed" pitchFamily="2" charset="0"/>
                <a:ea typeface="CMU Sans Serif Demi Condensed" pitchFamily="2" charset="0"/>
                <a:cs typeface="CMU Sans Serif Demi Condensed" pitchFamily="2" charset="0"/>
              </a:rPr>
              <a:t>Düzenli sabit hedef deneylerinin organizasyonu</a:t>
            </a:r>
          </a:p>
          <a:p>
            <a:pPr marL="863600" marR="0" lvl="1" indent="-323850" algn="l" defTabSz="449263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80000"/>
              <a:buFont typeface="Arial" charset="0"/>
              <a:buChar char="□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kumimoji="0" lang="tr-TR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MU Sans Serif Demi Condensed" pitchFamily="2" charset="0"/>
                <a:ea typeface="CMU Sans Serif Demi Condensed" pitchFamily="2" charset="0"/>
                <a:cs typeface="CMU Sans Serif Demi Condensed" pitchFamily="2" charset="0"/>
              </a:rPr>
              <a:t>FEL hatlarının kurulumu ve işletime alınması</a:t>
            </a:r>
          </a:p>
          <a:p>
            <a:pPr marL="863600" marR="0" lvl="1" indent="-323850" algn="l" defTabSz="449263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80000"/>
              <a:buFont typeface="Arial" charset="0"/>
              <a:buChar char="□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kumimoji="0" lang="tr-TR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MU Sans Serif Demi Condensed" pitchFamily="2" charset="0"/>
                <a:ea typeface="CMU Sans Serif Demi Condensed" pitchFamily="2" charset="0"/>
                <a:cs typeface="CMU Sans Serif Demi Condensed" pitchFamily="2" charset="0"/>
              </a:rPr>
              <a:t>Lazer deney istasyonlarında deneylerin başlatılması</a:t>
            </a:r>
          </a:p>
          <a:p>
            <a:pPr marL="463550" marR="0" lvl="0" indent="-323850" algn="l" defTabSz="449263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80000"/>
              <a:buFont typeface="Arial" charset="0"/>
              <a:buChar char="□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kumimoji="0" lang="tr-TR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MU Sans Serif Demi Condensed" pitchFamily="2" charset="0"/>
                <a:ea typeface="CMU Sans Serif Demi Condensed" pitchFamily="2" charset="0"/>
                <a:cs typeface="CMU Sans Serif Demi Condensed" pitchFamily="2" charset="0"/>
              </a:rPr>
              <a:t>2018</a:t>
            </a:r>
          </a:p>
          <a:p>
            <a:pPr marL="863600" marR="0" lvl="1" indent="-323850" algn="l" defTabSz="449263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80000"/>
              <a:buFont typeface="Arial" charset="0"/>
              <a:buChar char="□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kumimoji="0" lang="tr-T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MU Sans Serif Demi Condensed" pitchFamily="2" charset="0"/>
                <a:ea typeface="CMU Sans Serif Demi Condensed" pitchFamily="2" charset="0"/>
                <a:cs typeface="CMU Sans Serif Demi Condensed" pitchFamily="2" charset="0"/>
              </a:rPr>
              <a:t>FEL deneylerinin başlanması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3DF33C-736D-4899-91E8-7A8CDB61D125}" type="slidenum">
              <a:rPr lang="en-US"/>
              <a:pPr>
                <a:defRPr/>
              </a:pPr>
              <a:t>36</a:t>
            </a:fld>
            <a:r>
              <a:rPr lang="tr-TR"/>
              <a:t>/35</a:t>
            </a:r>
            <a:endParaRPr lang="en-US"/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74638"/>
            <a:ext cx="8858250" cy="635000"/>
          </a:xfrm>
        </p:spPr>
        <p:txBody>
          <a:bodyPr lIns="0" tIns="0" rIns="0" bIns="0"/>
          <a:lstStyle/>
          <a:p>
            <a:pPr defTabSz="449263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tr-TR" smtClean="0"/>
              <a:t>Disiplinler arası işbirliği</a:t>
            </a:r>
          </a:p>
        </p:txBody>
      </p:sp>
      <p:sp>
        <p:nvSpPr>
          <p:cNvPr id="146435" name="AutoShape 3"/>
          <p:cNvSpPr>
            <a:spLocks noChangeArrowheads="1"/>
          </p:cNvSpPr>
          <p:nvPr/>
        </p:nvSpPr>
        <p:spPr bwMode="auto">
          <a:xfrm>
            <a:off x="488950" y="1241425"/>
            <a:ext cx="2711450" cy="21558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lIns="81639" tIns="55221" rIns="81639" bIns="40820" anchor="ctr"/>
          <a:lstStyle/>
          <a:p>
            <a:pPr marL="195263" indent="-195263" defTabSz="407988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</a:tabLst>
            </a:pPr>
            <a:r>
              <a:rPr lang="tr-TR" sz="1600" b="1" u="sng" dirty="0" smtClean="0">
                <a:solidFill>
                  <a:srgbClr val="000000"/>
                </a:solidFill>
              </a:rPr>
              <a:t>Mekanik                         </a:t>
            </a:r>
            <a:endParaRPr lang="tr-TR" sz="1600" b="1" u="sng" dirty="0">
              <a:solidFill>
                <a:srgbClr val="000000"/>
              </a:solidFill>
            </a:endParaRPr>
          </a:p>
          <a:p>
            <a:pPr marL="195263" indent="-195263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Char char="●"/>
              <a:tabLst>
                <a:tab pos="657225" algn="l"/>
                <a:tab pos="1312863" algn="l"/>
                <a:tab pos="1970088" algn="l"/>
                <a:tab pos="2627313" algn="l"/>
              </a:tabLst>
            </a:pPr>
            <a:r>
              <a:rPr lang="tr-TR" sz="1600" dirty="0">
                <a:solidFill>
                  <a:srgbClr val="000000"/>
                </a:solidFill>
              </a:rPr>
              <a:t>Mekanik tasarım</a:t>
            </a:r>
          </a:p>
          <a:p>
            <a:pPr marL="195263" indent="-195263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Char char="●"/>
              <a:tabLst>
                <a:tab pos="657225" algn="l"/>
                <a:tab pos="1312863" algn="l"/>
                <a:tab pos="1970088" algn="l"/>
                <a:tab pos="2627313" algn="l"/>
              </a:tabLst>
            </a:pPr>
            <a:r>
              <a:rPr lang="tr-TR" sz="1600" dirty="0" err="1">
                <a:solidFill>
                  <a:srgbClr val="000000"/>
                </a:solidFill>
              </a:rPr>
              <a:t>Cyrogenics</a:t>
            </a:r>
            <a:endParaRPr lang="tr-TR" sz="1600" dirty="0">
              <a:solidFill>
                <a:srgbClr val="000000"/>
              </a:solidFill>
            </a:endParaRPr>
          </a:p>
          <a:p>
            <a:pPr marL="195263" indent="-195263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Char char="●"/>
              <a:tabLst>
                <a:tab pos="657225" algn="l"/>
                <a:tab pos="1312863" algn="l"/>
                <a:tab pos="1970088" algn="l"/>
                <a:tab pos="2627313" algn="l"/>
              </a:tabLst>
            </a:pPr>
            <a:r>
              <a:rPr lang="tr-TR" sz="1600" dirty="0">
                <a:solidFill>
                  <a:srgbClr val="000000"/>
                </a:solidFill>
              </a:rPr>
              <a:t>Elektromekanik</a:t>
            </a:r>
          </a:p>
          <a:p>
            <a:pPr marL="195263" indent="-195263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Char char="●"/>
              <a:tabLst>
                <a:tab pos="657225" algn="l"/>
                <a:tab pos="1312863" algn="l"/>
                <a:tab pos="1970088" algn="l"/>
                <a:tab pos="2627313" algn="l"/>
              </a:tabLst>
            </a:pPr>
            <a:r>
              <a:rPr lang="tr-TR" sz="1600" dirty="0">
                <a:solidFill>
                  <a:srgbClr val="000000"/>
                </a:solidFill>
              </a:rPr>
              <a:t>Vakum</a:t>
            </a:r>
          </a:p>
          <a:p>
            <a:pPr marL="195263" indent="-195263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Char char="●"/>
              <a:tabLst>
                <a:tab pos="657225" algn="l"/>
                <a:tab pos="1312863" algn="l"/>
                <a:tab pos="1970088" algn="l"/>
                <a:tab pos="2627313" algn="l"/>
              </a:tabLst>
            </a:pPr>
            <a:r>
              <a:rPr lang="tr-TR" sz="1600" dirty="0">
                <a:solidFill>
                  <a:srgbClr val="000000"/>
                </a:solidFill>
              </a:rPr>
              <a:t>Isıtma soğutma</a:t>
            </a:r>
          </a:p>
          <a:p>
            <a:pPr marL="195263" indent="-195263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Char char="●"/>
              <a:tabLst>
                <a:tab pos="657225" algn="l"/>
                <a:tab pos="1312863" algn="l"/>
                <a:tab pos="1970088" algn="l"/>
                <a:tab pos="2627313" algn="l"/>
              </a:tabLst>
            </a:pPr>
            <a:r>
              <a:rPr lang="tr-TR" sz="1600" dirty="0">
                <a:solidFill>
                  <a:srgbClr val="000000"/>
                </a:solidFill>
              </a:rPr>
              <a:t>İklimlendirme</a:t>
            </a:r>
          </a:p>
          <a:p>
            <a:pPr marL="195263" indent="-195263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Char char="●"/>
              <a:tabLst>
                <a:tab pos="657225" algn="l"/>
                <a:tab pos="1312863" algn="l"/>
                <a:tab pos="1970088" algn="l"/>
                <a:tab pos="2627313" algn="l"/>
              </a:tabLst>
            </a:pPr>
            <a:r>
              <a:rPr lang="tr-TR" sz="1600" dirty="0">
                <a:solidFill>
                  <a:srgbClr val="000000"/>
                </a:solidFill>
              </a:rPr>
              <a:t>R&amp;D</a:t>
            </a:r>
          </a:p>
        </p:txBody>
      </p:sp>
      <p:sp>
        <p:nvSpPr>
          <p:cNvPr id="146436" name="AutoShape 4"/>
          <p:cNvSpPr>
            <a:spLocks noChangeArrowheads="1"/>
          </p:cNvSpPr>
          <p:nvPr/>
        </p:nvSpPr>
        <p:spPr bwMode="auto">
          <a:xfrm>
            <a:off x="6138863" y="1241425"/>
            <a:ext cx="2644775" cy="2024063"/>
          </a:xfrm>
          <a:prstGeom prst="roundRect">
            <a:avLst>
              <a:gd name="adj" fmla="val 16667"/>
            </a:avLst>
          </a:prstGeom>
          <a:solidFill>
            <a:srgbClr val="FF00FF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lIns="81639" tIns="55221" rIns="81639" bIns="40820" anchor="ctr"/>
          <a:lstStyle/>
          <a:p>
            <a:pPr marL="195263" indent="-195263" defTabSz="407988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</a:tabLst>
            </a:pPr>
            <a:r>
              <a:rPr lang="tr-TR" sz="1600" b="1" u="sng" dirty="0">
                <a:solidFill>
                  <a:srgbClr val="000000"/>
                </a:solidFill>
              </a:rPr>
              <a:t>Elektrik/</a:t>
            </a:r>
            <a:r>
              <a:rPr lang="tr-TR" sz="1600" b="1" u="sng" dirty="0" err="1">
                <a:solidFill>
                  <a:srgbClr val="000000"/>
                </a:solidFill>
              </a:rPr>
              <a:t>Ektronik</a:t>
            </a:r>
            <a:r>
              <a:rPr lang="tr-TR" sz="1600" b="1" u="sng" dirty="0">
                <a:solidFill>
                  <a:srgbClr val="000000"/>
                </a:solidFill>
              </a:rPr>
              <a:t> </a:t>
            </a:r>
            <a:r>
              <a:rPr lang="tr-TR" sz="1600" b="1" u="sng" dirty="0" smtClean="0">
                <a:solidFill>
                  <a:srgbClr val="000000"/>
                </a:solidFill>
              </a:rPr>
              <a:t>         </a:t>
            </a:r>
            <a:endParaRPr lang="tr-TR" sz="1600" b="1" u="sng" dirty="0">
              <a:solidFill>
                <a:srgbClr val="000000"/>
              </a:solidFill>
            </a:endParaRPr>
          </a:p>
          <a:p>
            <a:pPr marL="195263" indent="-195263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Char char="●"/>
              <a:tabLst>
                <a:tab pos="657225" algn="l"/>
                <a:tab pos="1312863" algn="l"/>
                <a:tab pos="1970088" algn="l"/>
                <a:tab pos="2627313" algn="l"/>
              </a:tabLst>
            </a:pPr>
            <a:r>
              <a:rPr lang="tr-TR" sz="1600" dirty="0">
                <a:solidFill>
                  <a:srgbClr val="000000"/>
                </a:solidFill>
              </a:rPr>
              <a:t>RF elektroniği</a:t>
            </a:r>
          </a:p>
          <a:p>
            <a:pPr marL="195263" indent="-195263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Char char="●"/>
              <a:tabLst>
                <a:tab pos="657225" algn="l"/>
                <a:tab pos="1312863" algn="l"/>
                <a:tab pos="1970088" algn="l"/>
                <a:tab pos="2627313" algn="l"/>
              </a:tabLst>
            </a:pPr>
            <a:r>
              <a:rPr lang="tr-TR" sz="1600" dirty="0">
                <a:solidFill>
                  <a:srgbClr val="000000"/>
                </a:solidFill>
              </a:rPr>
              <a:t>HP RF</a:t>
            </a:r>
          </a:p>
          <a:p>
            <a:pPr marL="195263" indent="-195263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Char char="●"/>
              <a:tabLst>
                <a:tab pos="657225" algn="l"/>
                <a:tab pos="1312863" algn="l"/>
                <a:tab pos="1970088" algn="l"/>
                <a:tab pos="2627313" algn="l"/>
              </a:tabLst>
            </a:pPr>
            <a:r>
              <a:rPr lang="tr-TR" sz="1600" dirty="0">
                <a:solidFill>
                  <a:srgbClr val="000000"/>
                </a:solidFill>
              </a:rPr>
              <a:t>Kontrol elektroniği</a:t>
            </a:r>
          </a:p>
          <a:p>
            <a:pPr marL="195263" indent="-195263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Char char="●"/>
              <a:tabLst>
                <a:tab pos="657225" algn="l"/>
                <a:tab pos="1312863" algn="l"/>
                <a:tab pos="1970088" algn="l"/>
                <a:tab pos="2627313" algn="l"/>
              </a:tabLst>
            </a:pPr>
            <a:r>
              <a:rPr lang="tr-TR" sz="1600" dirty="0">
                <a:solidFill>
                  <a:srgbClr val="000000"/>
                </a:solidFill>
              </a:rPr>
              <a:t>Görüntüle donanımları</a:t>
            </a:r>
          </a:p>
          <a:p>
            <a:pPr marL="195263" indent="-195263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Char char="●"/>
              <a:tabLst>
                <a:tab pos="657225" algn="l"/>
                <a:tab pos="1312863" algn="l"/>
                <a:tab pos="1970088" algn="l"/>
                <a:tab pos="2627313" algn="l"/>
              </a:tabLst>
            </a:pPr>
            <a:r>
              <a:rPr lang="tr-TR" sz="1600" dirty="0">
                <a:solidFill>
                  <a:srgbClr val="000000"/>
                </a:solidFill>
              </a:rPr>
              <a:t>Yüksek gerilim</a:t>
            </a:r>
          </a:p>
          <a:p>
            <a:pPr marL="195263" indent="-195263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Char char="●"/>
              <a:tabLst>
                <a:tab pos="657225" algn="l"/>
                <a:tab pos="1312863" algn="l"/>
                <a:tab pos="1970088" algn="l"/>
                <a:tab pos="2627313" algn="l"/>
              </a:tabLst>
            </a:pPr>
            <a:r>
              <a:rPr lang="tr-TR" sz="1600" dirty="0">
                <a:solidFill>
                  <a:srgbClr val="000000"/>
                </a:solidFill>
              </a:rPr>
              <a:t>Satabil tesisat</a:t>
            </a:r>
          </a:p>
          <a:p>
            <a:pPr marL="195263" indent="-195263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Char char="●"/>
              <a:tabLst>
                <a:tab pos="657225" algn="l"/>
                <a:tab pos="1312863" algn="l"/>
                <a:tab pos="1970088" algn="l"/>
                <a:tab pos="2627313" algn="l"/>
              </a:tabLst>
            </a:pPr>
            <a:r>
              <a:rPr lang="tr-TR" sz="1600" dirty="0">
                <a:solidFill>
                  <a:srgbClr val="000000"/>
                </a:solidFill>
              </a:rPr>
              <a:t>....</a:t>
            </a:r>
          </a:p>
        </p:txBody>
      </p:sp>
      <p:sp>
        <p:nvSpPr>
          <p:cNvPr id="146437" name="AutoShape 5"/>
          <p:cNvSpPr>
            <a:spLocks noChangeArrowheads="1"/>
          </p:cNvSpPr>
          <p:nvPr/>
        </p:nvSpPr>
        <p:spPr bwMode="auto">
          <a:xfrm>
            <a:off x="457200" y="3984625"/>
            <a:ext cx="2678113" cy="2025650"/>
          </a:xfrm>
          <a:prstGeom prst="roundRect">
            <a:avLst>
              <a:gd name="adj" fmla="val 16667"/>
            </a:avLst>
          </a:prstGeom>
          <a:solidFill>
            <a:srgbClr val="80800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lIns="81639" tIns="55221" rIns="81639" bIns="40820" anchor="ctr"/>
          <a:lstStyle/>
          <a:p>
            <a:pPr marL="195263" indent="-195263" defTabSz="407988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</a:tabLst>
            </a:pPr>
            <a:r>
              <a:rPr lang="tr-TR" sz="1600" b="1" u="sng" dirty="0">
                <a:solidFill>
                  <a:srgbClr val="000000"/>
                </a:solidFill>
              </a:rPr>
              <a:t>Bilgisayar </a:t>
            </a:r>
            <a:r>
              <a:rPr lang="tr-TR" sz="1600" b="1" u="sng" dirty="0" smtClean="0">
                <a:solidFill>
                  <a:srgbClr val="000000"/>
                </a:solidFill>
              </a:rPr>
              <a:t> /Yazılım      </a:t>
            </a:r>
            <a:endParaRPr lang="tr-TR" sz="1600" b="1" u="sng" dirty="0">
              <a:solidFill>
                <a:srgbClr val="000000"/>
              </a:solidFill>
            </a:endParaRPr>
          </a:p>
          <a:p>
            <a:pPr marL="195263" indent="-195263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Char char="●"/>
              <a:tabLst>
                <a:tab pos="657225" algn="l"/>
                <a:tab pos="1312863" algn="l"/>
                <a:tab pos="1970088" algn="l"/>
                <a:tab pos="2627313" algn="l"/>
              </a:tabLst>
            </a:pPr>
            <a:r>
              <a:rPr lang="tr-TR" sz="1600" dirty="0">
                <a:solidFill>
                  <a:srgbClr val="000000"/>
                </a:solidFill>
              </a:rPr>
              <a:t>Kontrol yazılımları</a:t>
            </a:r>
          </a:p>
          <a:p>
            <a:pPr marL="195263" indent="-195263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Char char="●"/>
              <a:tabLst>
                <a:tab pos="657225" algn="l"/>
                <a:tab pos="1312863" algn="l"/>
                <a:tab pos="1970088" algn="l"/>
                <a:tab pos="2627313" algn="l"/>
              </a:tabLst>
            </a:pPr>
            <a:r>
              <a:rPr lang="tr-TR" sz="1600" dirty="0">
                <a:solidFill>
                  <a:srgbClr val="000000"/>
                </a:solidFill>
              </a:rPr>
              <a:t>Görüntüleme</a:t>
            </a:r>
          </a:p>
          <a:p>
            <a:pPr marL="195263" indent="-195263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Char char="●"/>
              <a:tabLst>
                <a:tab pos="657225" algn="l"/>
                <a:tab pos="1312863" algn="l"/>
                <a:tab pos="1970088" algn="l"/>
                <a:tab pos="2627313" algn="l"/>
              </a:tabLst>
            </a:pPr>
            <a:r>
              <a:rPr lang="tr-TR" sz="1600" dirty="0">
                <a:solidFill>
                  <a:srgbClr val="000000"/>
                </a:solidFill>
              </a:rPr>
              <a:t>Gerçek zamanlı sistemler</a:t>
            </a:r>
          </a:p>
          <a:p>
            <a:pPr marL="195263" indent="-195263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Char char="●"/>
              <a:tabLst>
                <a:tab pos="657225" algn="l"/>
                <a:tab pos="1312863" algn="l"/>
                <a:tab pos="1970088" algn="l"/>
                <a:tab pos="2627313" algn="l"/>
              </a:tabLst>
            </a:pPr>
            <a:r>
              <a:rPr lang="tr-TR" sz="1600" dirty="0">
                <a:solidFill>
                  <a:srgbClr val="000000"/>
                </a:solidFill>
              </a:rPr>
              <a:t>R&amp;D</a:t>
            </a:r>
          </a:p>
          <a:p>
            <a:pPr marL="195263" indent="-195263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Char char="●"/>
              <a:tabLst>
                <a:tab pos="657225" algn="l"/>
                <a:tab pos="1312863" algn="l"/>
                <a:tab pos="1970088" algn="l"/>
                <a:tab pos="2627313" algn="l"/>
              </a:tabLst>
            </a:pPr>
            <a:r>
              <a:rPr lang="tr-TR" sz="1600" dirty="0" err="1">
                <a:solidFill>
                  <a:srgbClr val="000000"/>
                </a:solidFill>
              </a:rPr>
              <a:t>Networking</a:t>
            </a:r>
            <a:endParaRPr lang="tr-TR" sz="1600" dirty="0">
              <a:solidFill>
                <a:srgbClr val="000000"/>
              </a:solidFill>
            </a:endParaRPr>
          </a:p>
          <a:p>
            <a:pPr marL="195263" indent="-195263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Char char="●"/>
              <a:tabLst>
                <a:tab pos="657225" algn="l"/>
                <a:tab pos="1312863" algn="l"/>
                <a:tab pos="1970088" algn="l"/>
                <a:tab pos="2627313" algn="l"/>
              </a:tabLst>
            </a:pPr>
            <a:r>
              <a:rPr lang="tr-TR" sz="1600" dirty="0">
                <a:solidFill>
                  <a:srgbClr val="000000"/>
                </a:solidFill>
              </a:rPr>
              <a:t>Güvenlik</a:t>
            </a:r>
          </a:p>
          <a:p>
            <a:pPr marL="195263" indent="-195263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Char char="●"/>
              <a:tabLst>
                <a:tab pos="657225" algn="l"/>
                <a:tab pos="1312863" algn="l"/>
                <a:tab pos="1970088" algn="l"/>
                <a:tab pos="2627313" algn="l"/>
              </a:tabLst>
            </a:pPr>
            <a:r>
              <a:rPr lang="tr-TR" sz="1600" dirty="0">
                <a:solidFill>
                  <a:srgbClr val="000000"/>
                </a:solidFill>
              </a:rPr>
              <a:t>.... </a:t>
            </a:r>
          </a:p>
        </p:txBody>
      </p:sp>
      <p:sp>
        <p:nvSpPr>
          <p:cNvPr id="146438" name="AutoShape 6"/>
          <p:cNvSpPr>
            <a:spLocks noChangeArrowheads="1"/>
          </p:cNvSpPr>
          <p:nvPr/>
        </p:nvSpPr>
        <p:spPr bwMode="auto">
          <a:xfrm>
            <a:off x="6205538" y="4049713"/>
            <a:ext cx="2611437" cy="2024062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lIns="81639" tIns="55221" rIns="81639" bIns="40820" anchor="ctr"/>
          <a:lstStyle/>
          <a:p>
            <a:pPr marL="195263" indent="-195263" defTabSz="407988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</a:tabLst>
            </a:pPr>
            <a:r>
              <a:rPr lang="tr-TR" sz="1600" b="1" u="sng" dirty="0" smtClean="0">
                <a:solidFill>
                  <a:srgbClr val="000000"/>
                </a:solidFill>
              </a:rPr>
              <a:t>Fizik                            </a:t>
            </a:r>
            <a:endParaRPr lang="tr-TR" sz="1600" b="1" u="sng" dirty="0">
              <a:solidFill>
                <a:srgbClr val="000000"/>
              </a:solidFill>
            </a:endParaRPr>
          </a:p>
          <a:p>
            <a:pPr marL="195263" indent="-195263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Char char="●"/>
              <a:tabLst>
                <a:tab pos="657225" algn="l"/>
                <a:tab pos="1312863" algn="l"/>
                <a:tab pos="1970088" algn="l"/>
              </a:tabLst>
            </a:pPr>
            <a:r>
              <a:rPr lang="tr-TR" sz="1600" dirty="0">
                <a:solidFill>
                  <a:srgbClr val="000000"/>
                </a:solidFill>
              </a:rPr>
              <a:t>Demet fiziği</a:t>
            </a:r>
          </a:p>
          <a:p>
            <a:pPr marL="195263" indent="-195263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Char char="●"/>
              <a:tabLst>
                <a:tab pos="657225" algn="l"/>
                <a:tab pos="1312863" algn="l"/>
                <a:tab pos="1970088" algn="l"/>
              </a:tabLst>
            </a:pPr>
            <a:r>
              <a:rPr lang="tr-TR" sz="1600" dirty="0">
                <a:solidFill>
                  <a:srgbClr val="000000"/>
                </a:solidFill>
              </a:rPr>
              <a:t>Lazer fiziği</a:t>
            </a:r>
          </a:p>
          <a:p>
            <a:pPr marL="195263" indent="-195263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Char char="●"/>
              <a:tabLst>
                <a:tab pos="657225" algn="l"/>
                <a:tab pos="1312863" algn="l"/>
                <a:tab pos="1970088" algn="l"/>
              </a:tabLst>
            </a:pPr>
            <a:r>
              <a:rPr lang="tr-TR" sz="1600" dirty="0">
                <a:solidFill>
                  <a:srgbClr val="000000"/>
                </a:solidFill>
              </a:rPr>
              <a:t>Elektrodinamik </a:t>
            </a:r>
          </a:p>
          <a:p>
            <a:pPr marL="195263" indent="-195263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Char char="●"/>
              <a:tabLst>
                <a:tab pos="657225" algn="l"/>
                <a:tab pos="1312863" algn="l"/>
                <a:tab pos="1970088" algn="l"/>
              </a:tabLst>
            </a:pPr>
            <a:r>
              <a:rPr lang="tr-TR" sz="1600" dirty="0">
                <a:solidFill>
                  <a:srgbClr val="000000"/>
                </a:solidFill>
              </a:rPr>
              <a:t>Malzeme</a:t>
            </a:r>
          </a:p>
          <a:p>
            <a:pPr marL="195263" indent="-195263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Char char="●"/>
              <a:tabLst>
                <a:tab pos="657225" algn="l"/>
                <a:tab pos="1312863" algn="l"/>
                <a:tab pos="1970088" algn="l"/>
              </a:tabLst>
            </a:pPr>
            <a:r>
              <a:rPr lang="tr-TR" sz="1600" dirty="0">
                <a:solidFill>
                  <a:srgbClr val="000000"/>
                </a:solidFill>
              </a:rPr>
              <a:t>Radyasyon</a:t>
            </a:r>
          </a:p>
          <a:p>
            <a:pPr marL="195263" indent="-195263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Char char="●"/>
              <a:tabLst>
                <a:tab pos="657225" algn="l"/>
                <a:tab pos="1312863" algn="l"/>
                <a:tab pos="1970088" algn="l"/>
              </a:tabLst>
            </a:pPr>
            <a:r>
              <a:rPr lang="tr-TR" sz="1600" dirty="0">
                <a:solidFill>
                  <a:srgbClr val="000000"/>
                </a:solidFill>
              </a:rPr>
              <a:t>R&amp;D</a:t>
            </a:r>
          </a:p>
          <a:p>
            <a:pPr marL="195263" indent="-195263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Char char="●"/>
              <a:tabLst>
                <a:tab pos="657225" algn="l"/>
                <a:tab pos="1312863" algn="l"/>
                <a:tab pos="1970088" algn="l"/>
              </a:tabLst>
            </a:pPr>
            <a:r>
              <a:rPr lang="tr-TR" sz="1600" dirty="0">
                <a:solidFill>
                  <a:srgbClr val="000000"/>
                </a:solidFill>
              </a:rPr>
              <a:t>....</a:t>
            </a:r>
          </a:p>
        </p:txBody>
      </p:sp>
      <p:sp>
        <p:nvSpPr>
          <p:cNvPr id="146439" name="AutoShape 7"/>
          <p:cNvSpPr>
            <a:spLocks noChangeArrowheads="1"/>
          </p:cNvSpPr>
          <p:nvPr/>
        </p:nvSpPr>
        <p:spPr bwMode="auto">
          <a:xfrm>
            <a:off x="2771775" y="1628775"/>
            <a:ext cx="3743325" cy="3384550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lIns="81639" tIns="72822" rIns="81639" bIns="40820" anchor="ctr"/>
          <a:lstStyle/>
          <a:p>
            <a:pPr algn="ctr" defTabSz="407988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  <a:tab pos="2627313" algn="l"/>
              </a:tabLst>
            </a:pPr>
            <a:r>
              <a:rPr lang="tr-TR" sz="3600">
                <a:solidFill>
                  <a:srgbClr val="FF0000"/>
                </a:solidFill>
              </a:rPr>
              <a:t>Hızlandırıcılar</a:t>
            </a:r>
          </a:p>
        </p:txBody>
      </p:sp>
      <p:sp>
        <p:nvSpPr>
          <p:cNvPr id="146440" name="Text Box 8"/>
          <p:cNvSpPr txBox="1">
            <a:spLocks noChangeArrowheads="1"/>
          </p:cNvSpPr>
          <p:nvPr/>
        </p:nvSpPr>
        <p:spPr bwMode="auto">
          <a:xfrm>
            <a:off x="3059113" y="4292600"/>
            <a:ext cx="3240087" cy="2305050"/>
          </a:xfrm>
          <a:prstGeom prst="rect">
            <a:avLst/>
          </a:prstGeom>
          <a:solidFill>
            <a:srgbClr val="FF3366"/>
          </a:solidFill>
          <a:ln w="9525">
            <a:noFill/>
            <a:round/>
            <a:headEnd/>
            <a:tailEnd/>
          </a:ln>
        </p:spPr>
        <p:txBody>
          <a:bodyPr lIns="81639" tIns="55221" rIns="81639" bIns="40820"/>
          <a:lstStyle/>
          <a:p>
            <a:pPr marL="195263" indent="-195263" algn="ctr" defTabSz="407988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57225" algn="l"/>
                <a:tab pos="1312863" algn="l"/>
                <a:tab pos="1970088" algn="l"/>
              </a:tabLst>
            </a:pPr>
            <a:r>
              <a:rPr lang="tr-TR" sz="1600" b="1" u="sng">
                <a:solidFill>
                  <a:srgbClr val="000000"/>
                </a:solidFill>
              </a:rPr>
              <a:t>Kullanım potansiyeli</a:t>
            </a:r>
          </a:p>
          <a:p>
            <a:pPr marL="195263" indent="-195263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Char char="●"/>
              <a:tabLst>
                <a:tab pos="657225" algn="l"/>
                <a:tab pos="1312863" algn="l"/>
                <a:tab pos="1970088" algn="l"/>
              </a:tabLst>
            </a:pPr>
            <a:r>
              <a:rPr lang="tr-TR" sz="1600">
                <a:solidFill>
                  <a:srgbClr val="000000"/>
                </a:solidFill>
              </a:rPr>
              <a:t>Yüksek enerji fiziği</a:t>
            </a:r>
          </a:p>
          <a:p>
            <a:pPr marL="195263" indent="-195263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Char char="●"/>
              <a:tabLst>
                <a:tab pos="657225" algn="l"/>
                <a:tab pos="1312863" algn="l"/>
                <a:tab pos="1970088" algn="l"/>
              </a:tabLst>
            </a:pPr>
            <a:r>
              <a:rPr lang="tr-TR" sz="1600">
                <a:solidFill>
                  <a:srgbClr val="000000"/>
                </a:solidFill>
              </a:rPr>
              <a:t>Nükleer fizik </a:t>
            </a:r>
          </a:p>
          <a:p>
            <a:pPr marL="195263" indent="-195263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Char char="●"/>
              <a:tabLst>
                <a:tab pos="657225" algn="l"/>
                <a:tab pos="1312863" algn="l"/>
                <a:tab pos="1970088" algn="l"/>
              </a:tabLst>
            </a:pPr>
            <a:r>
              <a:rPr lang="tr-TR" sz="1600">
                <a:solidFill>
                  <a:srgbClr val="000000"/>
                </a:solidFill>
              </a:rPr>
              <a:t>Malzeme</a:t>
            </a:r>
          </a:p>
          <a:p>
            <a:pPr marL="195263" indent="-195263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Char char="●"/>
              <a:tabLst>
                <a:tab pos="657225" algn="l"/>
                <a:tab pos="1312863" algn="l"/>
                <a:tab pos="1970088" algn="l"/>
              </a:tabLst>
            </a:pPr>
            <a:r>
              <a:rPr lang="tr-TR" sz="1600">
                <a:solidFill>
                  <a:srgbClr val="000000"/>
                </a:solidFill>
              </a:rPr>
              <a:t>Lazer</a:t>
            </a:r>
          </a:p>
          <a:p>
            <a:pPr marL="195263" indent="-195263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Char char="●"/>
              <a:tabLst>
                <a:tab pos="657225" algn="l"/>
                <a:tab pos="1312863" algn="l"/>
                <a:tab pos="1970088" algn="l"/>
              </a:tabLst>
            </a:pPr>
            <a:r>
              <a:rPr lang="tr-TR" sz="1600">
                <a:solidFill>
                  <a:srgbClr val="000000"/>
                </a:solidFill>
              </a:rPr>
              <a:t>Ziraat</a:t>
            </a:r>
          </a:p>
          <a:p>
            <a:pPr marL="195263" indent="-195263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Char char="●"/>
              <a:tabLst>
                <a:tab pos="657225" algn="l"/>
                <a:tab pos="1312863" algn="l"/>
                <a:tab pos="1970088" algn="l"/>
              </a:tabLst>
            </a:pPr>
            <a:r>
              <a:rPr lang="tr-TR" sz="1600">
                <a:solidFill>
                  <a:srgbClr val="000000"/>
                </a:solidFill>
              </a:rPr>
              <a:t>Tıp/sağlık </a:t>
            </a:r>
          </a:p>
          <a:p>
            <a:pPr marL="195263" indent="-195263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Char char="●"/>
              <a:tabLst>
                <a:tab pos="657225" algn="l"/>
                <a:tab pos="1312863" algn="l"/>
                <a:tab pos="1970088" algn="l"/>
              </a:tabLst>
            </a:pPr>
            <a:r>
              <a:rPr lang="tr-TR" sz="1600">
                <a:solidFill>
                  <a:srgbClr val="000000"/>
                </a:solidFill>
              </a:rPr>
              <a:t>Biyoteknoloji</a:t>
            </a:r>
          </a:p>
          <a:p>
            <a:pPr marL="195263" indent="-195263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Char char="●"/>
              <a:tabLst>
                <a:tab pos="657225" algn="l"/>
                <a:tab pos="1312863" algn="l"/>
                <a:tab pos="1970088" algn="l"/>
              </a:tabLst>
            </a:pPr>
            <a:r>
              <a:rPr lang="tr-TR" sz="1600">
                <a:solidFill>
                  <a:srgbClr val="000000"/>
                </a:solidFill>
              </a:rPr>
              <a:t>Nanoteknoloji</a:t>
            </a:r>
          </a:p>
          <a:p>
            <a:pPr marL="195263" indent="-195263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Char char="●"/>
              <a:tabLst>
                <a:tab pos="657225" algn="l"/>
                <a:tab pos="1312863" algn="l"/>
                <a:tab pos="1970088" algn="l"/>
              </a:tabLst>
            </a:pPr>
            <a:r>
              <a:rPr lang="tr-TR" sz="1600" b="1">
                <a:solidFill>
                  <a:srgbClr val="00FF00"/>
                </a:solidFill>
              </a:rPr>
              <a:t>NEREDEYSE HERŞEY….</a:t>
            </a:r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14 Şubat 2015</a:t>
            </a:r>
            <a:endParaRPr lang="en-US"/>
          </a:p>
        </p:txBody>
      </p:sp>
      <p:sp>
        <p:nvSpPr>
          <p:cNvPr id="11" name="10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AKSOY,     Ankara YEF Günleri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6 0.0148 L 0.31406 0.13018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0" y="58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48555E-6 L -0.30017 0.15029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0" y="7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27168E-6 L 0.31146 -0.24948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7341E-7 L -0.30555 -0.25873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46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00" y="-12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5" grpId="0" animBg="1"/>
      <p:bldP spid="146436" grpId="0" animBg="1"/>
      <p:bldP spid="146437" grpId="0" animBg="1"/>
      <p:bldP spid="146438" grpId="0" animBg="1"/>
      <p:bldP spid="146439" grpId="0" animBg="1"/>
      <p:bldP spid="14644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Veri Yer Tutucusu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14 Şubat 2015</a:t>
            </a:r>
            <a:endParaRPr lang="en-US"/>
          </a:p>
        </p:txBody>
      </p:sp>
      <p:sp>
        <p:nvSpPr>
          <p:cNvPr id="7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AKSOY,     Ankara YEF Günleri</a:t>
            </a:r>
            <a:endParaRPr lang="en-US"/>
          </a:p>
        </p:txBody>
      </p:sp>
      <p:sp>
        <p:nvSpPr>
          <p:cNvPr id="8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29BBE3-DF52-45CB-A01C-7B92E93D2D4B}" type="slidenum">
              <a:rPr lang="en-US"/>
              <a:pPr>
                <a:defRPr/>
              </a:pPr>
              <a:t>37</a:t>
            </a:fld>
            <a:r>
              <a:rPr lang="tr-TR"/>
              <a:t>/35</a:t>
            </a:r>
            <a:endParaRPr lang="en-US"/>
          </a:p>
        </p:txBody>
      </p:sp>
      <p:pic>
        <p:nvPicPr>
          <p:cNvPr id="38917" name="Picture 5" descr="8"/>
          <p:cNvPicPr>
            <a:picLocks noChangeAspect="1" noChangeArrowheads="1"/>
          </p:cNvPicPr>
          <p:nvPr/>
        </p:nvPicPr>
        <p:blipFill>
          <a:blip r:embed="rId2" cstate="print">
            <a:lum bright="54000" contrast="-72000"/>
          </a:blip>
          <a:srcRect/>
          <a:stretch>
            <a:fillRect/>
          </a:stretch>
        </p:blipFill>
        <p:spPr bwMode="auto">
          <a:xfrm>
            <a:off x="0" y="549275"/>
            <a:ext cx="9144000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smtClean="0"/>
          </a:p>
        </p:txBody>
      </p:sp>
      <p:sp>
        <p:nvSpPr>
          <p:cNvPr id="389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68413"/>
            <a:ext cx="9144000" cy="30972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tr-TR" sz="2400" dirty="0" smtClean="0"/>
              <a:t>Emsalleri ile kıyaslandığında finansal açıdan oldukça düşük ölçekte bütçeye sahip olan TARLA </a:t>
            </a:r>
            <a:r>
              <a:rPr lang="tr-TR" sz="2400" smtClean="0"/>
              <a:t>projesi finansal </a:t>
            </a:r>
            <a:r>
              <a:rPr lang="tr-TR" sz="2400" dirty="0" smtClean="0"/>
              <a:t>açıdan yeterince desteklenmesine rağmen, sadece finansal destek böyle bir projenin başarılı sonuçlanması için yeterli değildir.</a:t>
            </a:r>
          </a:p>
          <a:p>
            <a:pPr eaLnBrk="1" hangingPunct="1">
              <a:lnSpc>
                <a:spcPct val="90000"/>
              </a:lnSpc>
            </a:pPr>
            <a:r>
              <a:rPr lang="tr-TR" sz="2400" dirty="0" smtClean="0"/>
              <a:t>Bilim ve Mühendislik camiasından siz değerli bilim insanlarının desteği bizim açımızdan oldukça büyük önem taşımaktadır.</a:t>
            </a:r>
          </a:p>
          <a:p>
            <a:pPr eaLnBrk="1" hangingPunct="1">
              <a:lnSpc>
                <a:spcPct val="90000"/>
              </a:lnSpc>
            </a:pPr>
            <a:endParaRPr lang="tr-TR" sz="2400" dirty="0" smtClean="0"/>
          </a:p>
        </p:txBody>
      </p:sp>
      <p:sp>
        <p:nvSpPr>
          <p:cNvPr id="156676" name="Rectangle 4"/>
          <p:cNvSpPr>
            <a:spLocks noChangeArrowheads="1"/>
          </p:cNvSpPr>
          <p:nvPr/>
        </p:nvSpPr>
        <p:spPr bwMode="auto">
          <a:xfrm>
            <a:off x="285750" y="5013325"/>
            <a:ext cx="7454900" cy="635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tr-TR" sz="5400" b="1" dirty="0">
                <a:solidFill>
                  <a:srgbClr val="336699"/>
                </a:solidFill>
                <a:latin typeface="Calibri" pitchFamily="34" charset="0"/>
              </a:rPr>
              <a:t> Teşekkürler!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arla_layou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1143000"/>
            <a:ext cx="9001125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mtClean="0"/>
              <a:t>TARLA Yerleşim Düzeni</a:t>
            </a:r>
            <a:endParaRPr lang="en-US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2571750"/>
            <a:ext cx="1714500" cy="1166813"/>
            <a:chOff x="113" y="1301"/>
            <a:chExt cx="1080" cy="735"/>
          </a:xfrm>
        </p:grpSpPr>
        <p:sp>
          <p:nvSpPr>
            <p:cNvPr id="28677" name="Text Box 5"/>
            <p:cNvSpPr txBox="1">
              <a:spLocks noChangeArrowheads="1"/>
            </p:cNvSpPr>
            <p:nvPr/>
          </p:nvSpPr>
          <p:spPr bwMode="auto">
            <a:xfrm>
              <a:off x="113" y="1706"/>
              <a:ext cx="1080" cy="330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tr-TR" sz="1400" b="1" i="1">
                  <a:solidFill>
                    <a:srgbClr val="FFFFFF"/>
                  </a:solidFill>
                  <a:latin typeface="CMU Sans Serif Demi Condensed" pitchFamily="2" charset="0"/>
                </a:rPr>
                <a:t>E </a:t>
              </a:r>
              <a:r>
                <a:rPr lang="tr-TR" sz="1400" b="1">
                  <a:solidFill>
                    <a:srgbClr val="FFFFFF"/>
                  </a:solidFill>
                  <a:latin typeface="CMU Sans Serif Demi Condensed" pitchFamily="2" charset="0"/>
                </a:rPr>
                <a:t>= 250 keV </a:t>
              </a:r>
            </a:p>
            <a:p>
              <a:pPr>
                <a:defRPr/>
              </a:pPr>
              <a:r>
                <a:rPr lang="el-GR" sz="1400" b="1" i="1">
                  <a:solidFill>
                    <a:srgbClr val="FFFFFF"/>
                  </a:solidFill>
                  <a:latin typeface="CMU Sans Serif Demi Condensed" pitchFamily="2" charset="0"/>
                </a:rPr>
                <a:t>σ</a:t>
              </a:r>
              <a:r>
                <a:rPr lang="tr-TR" sz="1400" b="1" i="1">
                  <a:solidFill>
                    <a:srgbClr val="FFFFFF"/>
                  </a:solidFill>
                  <a:latin typeface="CMU Sans Serif Demi Condensed" pitchFamily="2" charset="0"/>
                </a:rPr>
                <a:t> </a:t>
              </a:r>
              <a:r>
                <a:rPr lang="tr-TR" sz="1400" b="1">
                  <a:solidFill>
                    <a:srgbClr val="FFFFFF"/>
                  </a:solidFill>
                  <a:latin typeface="CMU Sans Serif Demi Condensed" pitchFamily="2" charset="0"/>
                </a:rPr>
                <a:t>= 500 ps</a:t>
              </a:r>
            </a:p>
          </p:txBody>
        </p:sp>
        <p:sp>
          <p:nvSpPr>
            <p:cNvPr id="7234" name="Line 6"/>
            <p:cNvSpPr>
              <a:spLocks noChangeShapeType="1"/>
            </p:cNvSpPr>
            <p:nvPr/>
          </p:nvSpPr>
          <p:spPr bwMode="auto">
            <a:xfrm flipH="1" flipV="1">
              <a:off x="563" y="1301"/>
              <a:ext cx="45" cy="36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714375" y="2571750"/>
            <a:ext cx="1871663" cy="1455738"/>
            <a:chOff x="113" y="1301"/>
            <a:chExt cx="1179" cy="917"/>
          </a:xfrm>
        </p:grpSpPr>
        <p:sp>
          <p:nvSpPr>
            <p:cNvPr id="28680" name="Text Box 8"/>
            <p:cNvSpPr txBox="1">
              <a:spLocks noChangeArrowheads="1"/>
            </p:cNvSpPr>
            <p:nvPr/>
          </p:nvSpPr>
          <p:spPr bwMode="auto">
            <a:xfrm>
              <a:off x="113" y="1888"/>
              <a:ext cx="1179" cy="330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tr-TR" sz="1400" b="1" i="1">
                  <a:solidFill>
                    <a:srgbClr val="FFFFFF"/>
                  </a:solidFill>
                  <a:latin typeface="CMU Sans Serif Demi Condensed" pitchFamily="2" charset="0"/>
                </a:rPr>
                <a:t>E </a:t>
              </a:r>
              <a:r>
                <a:rPr lang="tr-TR" sz="1400" b="1">
                  <a:solidFill>
                    <a:srgbClr val="FFFFFF"/>
                  </a:solidFill>
                  <a:latin typeface="CMU Sans Serif Demi Condensed" pitchFamily="2" charset="0"/>
                </a:rPr>
                <a:t>= 250 keV </a:t>
              </a:r>
            </a:p>
            <a:p>
              <a:pPr>
                <a:defRPr/>
              </a:pPr>
              <a:r>
                <a:rPr lang="el-GR" sz="1400" b="1" i="1">
                  <a:solidFill>
                    <a:srgbClr val="FF0000"/>
                  </a:solidFill>
                  <a:latin typeface="CMU Sans Serif Demi Condensed" pitchFamily="2" charset="0"/>
                </a:rPr>
                <a:t>σ</a:t>
              </a:r>
              <a:r>
                <a:rPr lang="tr-TR" sz="1400" b="1" i="1">
                  <a:solidFill>
                    <a:srgbClr val="FF0000"/>
                  </a:solidFill>
                  <a:latin typeface="CMU Sans Serif Demi Condensed" pitchFamily="2" charset="0"/>
                </a:rPr>
                <a:t> </a:t>
              </a:r>
              <a:r>
                <a:rPr lang="tr-TR" sz="1400" b="1">
                  <a:solidFill>
                    <a:srgbClr val="FF0000"/>
                  </a:solidFill>
                  <a:latin typeface="CMU Sans Serif Demi Condensed" pitchFamily="2" charset="0"/>
                </a:rPr>
                <a:t>= 10 ps</a:t>
              </a:r>
            </a:p>
          </p:txBody>
        </p:sp>
        <p:sp>
          <p:nvSpPr>
            <p:cNvPr id="7230" name="Line 9"/>
            <p:cNvSpPr>
              <a:spLocks noChangeShapeType="1"/>
            </p:cNvSpPr>
            <p:nvPr/>
          </p:nvSpPr>
          <p:spPr bwMode="auto">
            <a:xfrm flipH="1" flipV="1">
              <a:off x="628" y="1301"/>
              <a:ext cx="29" cy="58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428750" y="2571750"/>
            <a:ext cx="1871663" cy="1738313"/>
            <a:chOff x="68" y="1211"/>
            <a:chExt cx="1179" cy="1095"/>
          </a:xfrm>
        </p:grpSpPr>
        <p:sp>
          <p:nvSpPr>
            <p:cNvPr id="28683" name="Text Box 11"/>
            <p:cNvSpPr txBox="1">
              <a:spLocks noChangeArrowheads="1"/>
            </p:cNvSpPr>
            <p:nvPr/>
          </p:nvSpPr>
          <p:spPr bwMode="auto">
            <a:xfrm>
              <a:off x="68" y="1976"/>
              <a:ext cx="1179" cy="330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tr-TR" sz="1400" b="1" i="1">
                  <a:solidFill>
                    <a:srgbClr val="FFFFFF"/>
                  </a:solidFill>
                  <a:latin typeface="CMU Sans Serif Demi Condensed" pitchFamily="2" charset="0"/>
                </a:rPr>
                <a:t>E </a:t>
              </a:r>
              <a:r>
                <a:rPr lang="tr-TR" sz="1400" b="1">
                  <a:solidFill>
                    <a:srgbClr val="FFFFFF"/>
                  </a:solidFill>
                  <a:latin typeface="CMU Sans Serif Demi Condensed" pitchFamily="2" charset="0"/>
                </a:rPr>
                <a:t>=</a:t>
              </a:r>
              <a:r>
                <a:rPr lang="tr-TR" sz="1400" b="1">
                  <a:solidFill>
                    <a:srgbClr val="FF0000"/>
                  </a:solidFill>
                  <a:latin typeface="CMU Sans Serif Demi Condensed" pitchFamily="2" charset="0"/>
                </a:rPr>
                <a:t>10-20 MeV</a:t>
              </a:r>
              <a:r>
                <a:rPr lang="tr-TR" sz="1400" b="1">
                  <a:solidFill>
                    <a:srgbClr val="FFFFFF"/>
                  </a:solidFill>
                  <a:latin typeface="CMU Sans Serif Demi Condensed" pitchFamily="2" charset="0"/>
                </a:rPr>
                <a:t> </a:t>
              </a:r>
            </a:p>
            <a:p>
              <a:pPr>
                <a:defRPr/>
              </a:pPr>
              <a:r>
                <a:rPr lang="el-GR" sz="1400" b="1" i="1">
                  <a:solidFill>
                    <a:srgbClr val="FFFFFF"/>
                  </a:solidFill>
                  <a:latin typeface="CMU Sans Serif Demi Condensed" pitchFamily="2" charset="0"/>
                </a:rPr>
                <a:t>σ</a:t>
              </a:r>
              <a:r>
                <a:rPr lang="tr-TR" sz="1400" b="1" i="1">
                  <a:solidFill>
                    <a:srgbClr val="FFFFFF"/>
                  </a:solidFill>
                  <a:latin typeface="CMU Sans Serif Demi Condensed" pitchFamily="2" charset="0"/>
                </a:rPr>
                <a:t> </a:t>
              </a:r>
              <a:r>
                <a:rPr lang="tr-TR" sz="1400" b="1">
                  <a:solidFill>
                    <a:srgbClr val="FFFFFF"/>
                  </a:solidFill>
                  <a:latin typeface="CMU Sans Serif Demi Condensed" pitchFamily="2" charset="0"/>
                </a:rPr>
                <a:t>= 2 ps</a:t>
              </a:r>
            </a:p>
          </p:txBody>
        </p:sp>
        <p:sp>
          <p:nvSpPr>
            <p:cNvPr id="7226" name="Line 12"/>
            <p:cNvSpPr>
              <a:spLocks noChangeShapeType="1"/>
            </p:cNvSpPr>
            <p:nvPr/>
          </p:nvSpPr>
          <p:spPr bwMode="auto">
            <a:xfrm flipH="1" flipV="1">
              <a:off x="628" y="1211"/>
              <a:ext cx="29" cy="76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2143125" y="2928938"/>
            <a:ext cx="1871663" cy="1670050"/>
            <a:chOff x="113" y="1166"/>
            <a:chExt cx="1179" cy="1052"/>
          </a:xfrm>
        </p:grpSpPr>
        <p:sp>
          <p:nvSpPr>
            <p:cNvPr id="9254" name="Text Box 14"/>
            <p:cNvSpPr txBox="1">
              <a:spLocks noChangeArrowheads="1"/>
            </p:cNvSpPr>
            <p:nvPr/>
          </p:nvSpPr>
          <p:spPr bwMode="auto">
            <a:xfrm>
              <a:off x="113" y="1888"/>
              <a:ext cx="1179" cy="330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tr-TR" sz="1400" b="1" i="1">
                  <a:solidFill>
                    <a:srgbClr val="FFFFFF"/>
                  </a:solidFill>
                  <a:latin typeface="CMU Sans Serif Demi Condensed" pitchFamily="2" charset="0"/>
                </a:rPr>
                <a:t>E </a:t>
              </a:r>
              <a:r>
                <a:rPr lang="tr-TR" sz="1400" b="1">
                  <a:solidFill>
                    <a:srgbClr val="FFFFFF"/>
                  </a:solidFill>
                  <a:latin typeface="CMU Sans Serif Demi Condensed" pitchFamily="2" charset="0"/>
                </a:rPr>
                <a:t>=10-20 MeV </a:t>
              </a:r>
            </a:p>
            <a:p>
              <a:pPr>
                <a:defRPr/>
              </a:pPr>
              <a:r>
                <a:rPr lang="el-GR" sz="1400" b="1" i="1">
                  <a:solidFill>
                    <a:srgbClr val="FFFFFF"/>
                  </a:solidFill>
                  <a:latin typeface="CMU Sans Serif Demi Condensed" pitchFamily="2" charset="0"/>
                </a:rPr>
                <a:t>σ</a:t>
              </a:r>
              <a:r>
                <a:rPr lang="tr-TR" sz="1400" b="1" i="1">
                  <a:solidFill>
                    <a:srgbClr val="FFFFFF"/>
                  </a:solidFill>
                  <a:latin typeface="CMU Sans Serif Demi Condensed" pitchFamily="2" charset="0"/>
                </a:rPr>
                <a:t> </a:t>
              </a:r>
              <a:r>
                <a:rPr lang="tr-TR" sz="1400" b="1">
                  <a:solidFill>
                    <a:srgbClr val="FFFFFF"/>
                  </a:solidFill>
                  <a:latin typeface="CMU Sans Serif Demi Condensed" pitchFamily="2" charset="0"/>
                </a:rPr>
                <a:t>= </a:t>
              </a:r>
              <a:r>
                <a:rPr lang="tr-TR" sz="1400" b="1">
                  <a:solidFill>
                    <a:srgbClr val="FF0000"/>
                  </a:solidFill>
                  <a:latin typeface="CMU Sans Serif Demi Condensed" pitchFamily="2" charset="0"/>
                </a:rPr>
                <a:t>0.4-5 ps</a:t>
              </a:r>
            </a:p>
          </p:txBody>
        </p:sp>
        <p:sp>
          <p:nvSpPr>
            <p:cNvPr id="7222" name="Line 15"/>
            <p:cNvSpPr>
              <a:spLocks noChangeShapeType="1"/>
            </p:cNvSpPr>
            <p:nvPr/>
          </p:nvSpPr>
          <p:spPr bwMode="auto">
            <a:xfrm flipV="1">
              <a:off x="657" y="1166"/>
              <a:ext cx="176" cy="72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3286125" y="3000375"/>
            <a:ext cx="1871663" cy="1577975"/>
            <a:chOff x="113" y="1224"/>
            <a:chExt cx="1179" cy="994"/>
          </a:xfrm>
        </p:grpSpPr>
        <p:sp>
          <p:nvSpPr>
            <p:cNvPr id="9252" name="Text Box 17"/>
            <p:cNvSpPr txBox="1">
              <a:spLocks noChangeArrowheads="1"/>
            </p:cNvSpPr>
            <p:nvPr/>
          </p:nvSpPr>
          <p:spPr bwMode="auto">
            <a:xfrm>
              <a:off x="113" y="1888"/>
              <a:ext cx="1179" cy="330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tr-TR" sz="1400" b="1" i="1">
                  <a:solidFill>
                    <a:srgbClr val="FFFFFF"/>
                  </a:solidFill>
                  <a:latin typeface="CMU Sans Serif Demi Condensed" pitchFamily="2" charset="0"/>
                </a:rPr>
                <a:t>E </a:t>
              </a:r>
              <a:r>
                <a:rPr lang="tr-TR" sz="1400" b="1">
                  <a:solidFill>
                    <a:srgbClr val="FFFFFF"/>
                  </a:solidFill>
                  <a:latin typeface="CMU Sans Serif Demi Condensed" pitchFamily="2" charset="0"/>
                </a:rPr>
                <a:t>=</a:t>
              </a:r>
              <a:r>
                <a:rPr lang="tr-TR" sz="1400" b="1">
                  <a:solidFill>
                    <a:srgbClr val="FF0000"/>
                  </a:solidFill>
                  <a:latin typeface="CMU Sans Serif Demi Condensed" pitchFamily="2" charset="0"/>
                </a:rPr>
                <a:t>10-40 MeV</a:t>
              </a:r>
              <a:r>
                <a:rPr lang="tr-TR" sz="1400" b="1">
                  <a:solidFill>
                    <a:srgbClr val="FFFFFF"/>
                  </a:solidFill>
                  <a:latin typeface="CMU Sans Serif Demi Condensed" pitchFamily="2" charset="0"/>
                </a:rPr>
                <a:t> </a:t>
              </a:r>
            </a:p>
            <a:p>
              <a:pPr>
                <a:defRPr/>
              </a:pPr>
              <a:r>
                <a:rPr lang="el-GR" sz="1400" b="1" i="1">
                  <a:solidFill>
                    <a:srgbClr val="FFFFFF"/>
                  </a:solidFill>
                  <a:latin typeface="CMU Sans Serif Demi Condensed" pitchFamily="2" charset="0"/>
                </a:rPr>
                <a:t>σ</a:t>
              </a:r>
              <a:r>
                <a:rPr lang="tr-TR" sz="1400" b="1" i="1">
                  <a:solidFill>
                    <a:srgbClr val="FFFFFF"/>
                  </a:solidFill>
                  <a:latin typeface="CMU Sans Serif Demi Condensed" pitchFamily="2" charset="0"/>
                </a:rPr>
                <a:t> </a:t>
              </a:r>
              <a:r>
                <a:rPr lang="tr-TR" sz="1400" b="1">
                  <a:solidFill>
                    <a:srgbClr val="FFFFFF"/>
                  </a:solidFill>
                  <a:latin typeface="CMU Sans Serif Demi Condensed" pitchFamily="2" charset="0"/>
                </a:rPr>
                <a:t>= 0.4-5 ps</a:t>
              </a:r>
            </a:p>
          </p:txBody>
        </p:sp>
        <p:sp>
          <p:nvSpPr>
            <p:cNvPr id="7218" name="Line 18"/>
            <p:cNvSpPr>
              <a:spLocks noChangeShapeType="1"/>
            </p:cNvSpPr>
            <p:nvPr/>
          </p:nvSpPr>
          <p:spPr bwMode="auto">
            <a:xfrm flipH="1" flipV="1">
              <a:off x="628" y="1224"/>
              <a:ext cx="29" cy="66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7" name="Group 57"/>
          <p:cNvGrpSpPr>
            <a:grpSpLocks/>
          </p:cNvGrpSpPr>
          <p:nvPr/>
        </p:nvGrpSpPr>
        <p:grpSpPr bwMode="auto">
          <a:xfrm>
            <a:off x="4000500" y="2876550"/>
            <a:ext cx="4195763" cy="2212975"/>
            <a:chOff x="4000496" y="2875784"/>
            <a:chExt cx="4196554" cy="2214313"/>
          </a:xfrm>
        </p:grpSpPr>
        <p:grpSp>
          <p:nvGrpSpPr>
            <p:cNvPr id="8" name="48 Grup"/>
            <p:cNvGrpSpPr>
              <a:grpSpLocks/>
            </p:cNvGrpSpPr>
            <p:nvPr/>
          </p:nvGrpSpPr>
          <p:grpSpPr bwMode="auto">
            <a:xfrm>
              <a:off x="5201385" y="3185048"/>
              <a:ext cx="2743495" cy="1905049"/>
              <a:chOff x="5206039" y="3165810"/>
              <a:chExt cx="2753899" cy="1931650"/>
            </a:xfrm>
          </p:grpSpPr>
          <p:grpSp>
            <p:nvGrpSpPr>
              <p:cNvPr id="9" name="Group 19"/>
              <p:cNvGrpSpPr>
                <a:grpSpLocks/>
              </p:cNvGrpSpPr>
              <p:nvPr/>
            </p:nvGrpSpPr>
            <p:grpSpPr bwMode="auto">
              <a:xfrm>
                <a:off x="6034817" y="3184522"/>
                <a:ext cx="1925121" cy="1912938"/>
                <a:chOff x="4059" y="2024"/>
                <a:chExt cx="1094" cy="1205"/>
              </a:xfrm>
            </p:grpSpPr>
            <p:grpSp>
              <p:nvGrpSpPr>
                <p:cNvPr id="10" name="Group 20"/>
                <p:cNvGrpSpPr>
                  <a:grpSpLocks/>
                </p:cNvGrpSpPr>
                <p:nvPr/>
              </p:nvGrpSpPr>
              <p:grpSpPr bwMode="auto">
                <a:xfrm>
                  <a:off x="4059" y="2432"/>
                  <a:ext cx="1094" cy="797"/>
                  <a:chOff x="4150" y="2069"/>
                  <a:chExt cx="1179" cy="797"/>
                </a:xfrm>
              </p:grpSpPr>
              <p:sp>
                <p:nvSpPr>
                  <p:cNvPr id="9250" name="Text Box 2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50" y="2453"/>
                    <a:ext cx="1179" cy="413"/>
                  </a:xfrm>
                  <a:prstGeom prst="rect">
                    <a:avLst/>
                  </a:prstGeom>
                  <a:ln>
                    <a:headEnd/>
                    <a:tailEnd/>
                  </a:ln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>
                    <a:spAutoFit/>
                  </a:bodyPr>
                  <a:lstStyle/>
                  <a:p>
                    <a:pPr>
                      <a:defRPr/>
                    </a:pPr>
                    <a:r>
                      <a:rPr lang="tr-TR" b="1" i="1" dirty="0">
                        <a:solidFill>
                          <a:srgbClr val="002060"/>
                        </a:solidFill>
                        <a:latin typeface="CMU Sans Serif" pitchFamily="2" charset="0"/>
                        <a:ea typeface="CMU Sans Serif" pitchFamily="2" charset="0"/>
                        <a:cs typeface="CMU Sans Serif" pitchFamily="2" charset="0"/>
                      </a:rPr>
                      <a:t>FEL-1</a:t>
                    </a:r>
                  </a:p>
                  <a:p>
                    <a:pPr>
                      <a:defRPr/>
                    </a:pPr>
                    <a:r>
                      <a:rPr lang="el-GR" b="1" i="1" dirty="0">
                        <a:solidFill>
                          <a:srgbClr val="FF0000"/>
                        </a:solidFill>
                        <a:latin typeface="CMU Sans Serif Demi Condensed" pitchFamily="2" charset="0"/>
                      </a:rPr>
                      <a:t>λ</a:t>
                    </a:r>
                    <a:r>
                      <a:rPr lang="tr-TR" b="1" i="1" dirty="0">
                        <a:solidFill>
                          <a:srgbClr val="FF0000"/>
                        </a:solidFill>
                        <a:latin typeface="CMU Sans Serif Demi Condensed" pitchFamily="2" charset="0"/>
                      </a:rPr>
                      <a:t>= </a:t>
                    </a:r>
                    <a:r>
                      <a:rPr lang="tr-TR" b="1" dirty="0">
                        <a:solidFill>
                          <a:srgbClr val="FF0000"/>
                        </a:solidFill>
                        <a:latin typeface="CMU Sans Serif Demi Condensed" pitchFamily="2" charset="0"/>
                      </a:rPr>
                      <a:t>3-20 </a:t>
                    </a:r>
                    <a:r>
                      <a:rPr lang="en-US" b="1" dirty="0">
                        <a:solidFill>
                          <a:srgbClr val="FF0000"/>
                        </a:solidFill>
                        <a:latin typeface="CMU Sans Serif Demi Condensed" pitchFamily="2" charset="0"/>
                      </a:rPr>
                      <a:t>µ</a:t>
                    </a:r>
                    <a:r>
                      <a:rPr lang="tr-TR" b="1" dirty="0">
                        <a:solidFill>
                          <a:srgbClr val="FF0000"/>
                        </a:solidFill>
                        <a:latin typeface="CMU Sans Serif Demi Condensed" pitchFamily="2" charset="0"/>
                      </a:rPr>
                      <a:t>m</a:t>
                    </a:r>
                  </a:p>
                </p:txBody>
              </p:sp>
              <p:sp>
                <p:nvSpPr>
                  <p:cNvPr id="7214" name="Line 2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694" y="2069"/>
                    <a:ext cx="589" cy="384"/>
                  </a:xfrm>
                  <a:prstGeom prst="line">
                    <a:avLst/>
                  </a:prstGeom>
                  <a:noFill/>
                  <a:ln w="28575">
                    <a:solidFill>
                      <a:srgbClr val="000099"/>
                    </a:solidFill>
                    <a:round/>
                    <a:headEnd/>
                    <a:tailEnd type="arrow" w="med" len="med"/>
                  </a:ln>
                </p:spPr>
                <p:txBody>
                  <a:bodyPr/>
                  <a:lstStyle/>
                  <a:p>
                    <a:endParaRPr lang="tr-TR"/>
                  </a:p>
                </p:txBody>
              </p:sp>
            </p:grpSp>
            <p:sp>
              <p:nvSpPr>
                <p:cNvPr id="7211" name="Line 31"/>
                <p:cNvSpPr>
                  <a:spLocks noChangeShapeType="1"/>
                </p:cNvSpPr>
                <p:nvPr/>
              </p:nvSpPr>
              <p:spPr bwMode="auto">
                <a:xfrm>
                  <a:off x="5103" y="2024"/>
                  <a:ext cx="0" cy="499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7212" name="Line 25"/>
                <p:cNvSpPr>
                  <a:spLocks noChangeShapeType="1"/>
                </p:cNvSpPr>
                <p:nvPr/>
              </p:nvSpPr>
              <p:spPr bwMode="auto">
                <a:xfrm>
                  <a:off x="4113" y="2024"/>
                  <a:ext cx="463" cy="0"/>
                </a:xfrm>
                <a:prstGeom prst="line">
                  <a:avLst/>
                </a:prstGeom>
                <a:noFill/>
                <a:ln w="57150">
                  <a:solidFill>
                    <a:schemeClr val="folHlink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/>
                </a:p>
              </p:txBody>
            </p:sp>
          </p:grpSp>
          <p:cxnSp>
            <p:nvCxnSpPr>
              <p:cNvPr id="47" name="46 Düz Bağlayıcı"/>
              <p:cNvCxnSpPr/>
              <p:nvPr/>
            </p:nvCxnSpPr>
            <p:spPr>
              <a:xfrm>
                <a:off x="5205524" y="3166303"/>
                <a:ext cx="2644149" cy="161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56"/>
            <p:cNvGrpSpPr>
              <a:grpSpLocks/>
            </p:cNvGrpSpPr>
            <p:nvPr/>
          </p:nvGrpSpPr>
          <p:grpSpPr bwMode="auto">
            <a:xfrm>
              <a:off x="4000496" y="2875784"/>
              <a:ext cx="4196554" cy="299532"/>
              <a:chOff x="4000496" y="2875784"/>
              <a:chExt cx="4196554" cy="299532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>
                <a:off x="4000496" y="2885315"/>
                <a:ext cx="1429019" cy="1589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5392996" y="2885315"/>
                <a:ext cx="500156" cy="287512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5897917" y="3174414"/>
                <a:ext cx="927275" cy="1589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flipV="1">
                <a:off x="6787084" y="2886904"/>
                <a:ext cx="928862" cy="285923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7696893" y="2875784"/>
                <a:ext cx="500157" cy="1589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" name="Group 96"/>
          <p:cNvGrpSpPr>
            <a:grpSpLocks/>
          </p:cNvGrpSpPr>
          <p:nvPr/>
        </p:nvGrpSpPr>
        <p:grpSpPr bwMode="auto">
          <a:xfrm>
            <a:off x="4000500" y="1981200"/>
            <a:ext cx="1871663" cy="3649663"/>
            <a:chOff x="4000496" y="1981200"/>
            <a:chExt cx="1871663" cy="3649672"/>
          </a:xfrm>
        </p:grpSpPr>
        <p:sp>
          <p:nvSpPr>
            <p:cNvPr id="10270" name="Text Box 41"/>
            <p:cNvSpPr txBox="1">
              <a:spLocks noChangeArrowheads="1"/>
            </p:cNvSpPr>
            <p:nvPr/>
          </p:nvSpPr>
          <p:spPr bwMode="auto">
            <a:xfrm>
              <a:off x="4000496" y="4714882"/>
              <a:ext cx="1871663" cy="91599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r>
                <a:rPr lang="tr-TR" b="1" i="1">
                  <a:solidFill>
                    <a:srgbClr val="000000"/>
                  </a:solidFill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Bremmstrahlung</a:t>
              </a:r>
            </a:p>
            <a:p>
              <a:r>
                <a:rPr lang="tr-TR" b="1" i="1">
                  <a:solidFill>
                    <a:srgbClr val="FF0000"/>
                  </a:solidFill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E</a:t>
              </a:r>
              <a:r>
                <a:rPr lang="el-GR" b="1" i="1">
                  <a:solidFill>
                    <a:srgbClr val="FF0000"/>
                  </a:solidFill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γ</a:t>
              </a:r>
              <a:r>
                <a:rPr lang="tr-TR" b="1" i="1">
                  <a:solidFill>
                    <a:srgbClr val="FF0000"/>
                  </a:solidFill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 </a:t>
              </a:r>
              <a:r>
                <a:rPr lang="tr-TR" b="1">
                  <a:solidFill>
                    <a:srgbClr val="FF0000"/>
                  </a:solidFill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=1-30 MeV</a:t>
              </a:r>
              <a:r>
                <a:rPr lang="tr-TR" b="1">
                  <a:solidFill>
                    <a:srgbClr val="000000"/>
                  </a:solidFill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 </a:t>
              </a:r>
            </a:p>
            <a:p>
              <a:endParaRPr lang="tr-TR" b="1">
                <a:solidFill>
                  <a:srgbClr val="000000"/>
                </a:solidFill>
                <a:latin typeface="CMU Sans Serif Demi Condensed" pitchFamily="2" charset="0"/>
                <a:ea typeface="CMU Sans Serif Demi Condensed" pitchFamily="2" charset="0"/>
                <a:cs typeface="CMU Sans Serif Demi Condensed" pitchFamily="2" charset="0"/>
              </a:endParaRPr>
            </a:p>
          </p:txBody>
        </p:sp>
        <p:grpSp>
          <p:nvGrpSpPr>
            <p:cNvPr id="13" name="Group 93"/>
            <p:cNvGrpSpPr>
              <a:grpSpLocks/>
            </p:cNvGrpSpPr>
            <p:nvPr/>
          </p:nvGrpSpPr>
          <p:grpSpPr bwMode="auto">
            <a:xfrm>
              <a:off x="4000496" y="1981200"/>
              <a:ext cx="1079504" cy="903602"/>
              <a:chOff x="4000496" y="1981200"/>
              <a:chExt cx="1079504" cy="903602"/>
            </a:xfrm>
          </p:grpSpPr>
          <p:grpSp>
            <p:nvGrpSpPr>
              <p:cNvPr id="14" name="Group 89"/>
              <p:cNvGrpSpPr>
                <a:grpSpLocks/>
              </p:cNvGrpSpPr>
              <p:nvPr/>
            </p:nvGrpSpPr>
            <p:grpSpPr bwMode="auto">
              <a:xfrm>
                <a:off x="4000496" y="2385370"/>
                <a:ext cx="780738" cy="499432"/>
                <a:chOff x="4000496" y="2385370"/>
                <a:chExt cx="780738" cy="499432"/>
              </a:xfrm>
            </p:grpSpPr>
            <p:grpSp>
              <p:nvGrpSpPr>
                <p:cNvPr id="15" name="Group 85"/>
                <p:cNvGrpSpPr>
                  <a:grpSpLocks/>
                </p:cNvGrpSpPr>
                <p:nvPr/>
              </p:nvGrpSpPr>
              <p:grpSpPr bwMode="auto">
                <a:xfrm>
                  <a:off x="4000496" y="2727320"/>
                  <a:ext cx="520386" cy="157482"/>
                  <a:chOff x="4000496" y="2727320"/>
                  <a:chExt cx="520386" cy="157482"/>
                </a:xfrm>
              </p:grpSpPr>
              <p:cxnSp>
                <p:nvCxnSpPr>
                  <p:cNvPr id="82" name="Straight Connector 81"/>
                  <p:cNvCxnSpPr/>
                  <p:nvPr/>
                </p:nvCxnSpPr>
                <p:spPr>
                  <a:xfrm>
                    <a:off x="4000496" y="2882902"/>
                    <a:ext cx="285750" cy="1588"/>
                  </a:xfrm>
                  <a:prstGeom prst="line">
                    <a:avLst/>
                  </a:prstGeom>
                  <a:ln w="571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Straight Connector 84"/>
                  <p:cNvCxnSpPr/>
                  <p:nvPr/>
                </p:nvCxnSpPr>
                <p:spPr>
                  <a:xfrm flipV="1">
                    <a:off x="4306884" y="2727327"/>
                    <a:ext cx="214312" cy="142875"/>
                  </a:xfrm>
                  <a:prstGeom prst="line">
                    <a:avLst/>
                  </a:prstGeom>
                  <a:ln w="571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88" name="Straight Connector 87"/>
                <p:cNvCxnSpPr/>
                <p:nvPr/>
              </p:nvCxnSpPr>
              <p:spPr>
                <a:xfrm rot="5400000" flipH="1" flipV="1">
                  <a:off x="4460077" y="2421733"/>
                  <a:ext cx="357188" cy="285750"/>
                </a:xfrm>
                <a:prstGeom prst="line">
                  <a:avLst/>
                </a:prstGeom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2" name="Straight Connector 91"/>
              <p:cNvCxnSpPr/>
              <p:nvPr/>
            </p:nvCxnSpPr>
            <p:spPr>
              <a:xfrm rot="5400000" flipH="1" flipV="1">
                <a:off x="4730746" y="2033588"/>
                <a:ext cx="401639" cy="296862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6" name="Straight Arrow Connector 95"/>
            <p:cNvCxnSpPr>
              <a:stCxn id="10270" idx="0"/>
            </p:cNvCxnSpPr>
            <p:nvPr/>
          </p:nvCxnSpPr>
          <p:spPr>
            <a:xfrm rot="16200000" flipV="1">
              <a:off x="3718712" y="3496473"/>
              <a:ext cx="2214567" cy="222250"/>
            </a:xfrm>
            <a:prstGeom prst="straightConnector1">
              <a:avLst/>
            </a:prstGeom>
            <a:ln w="28575">
              <a:solidFill>
                <a:srgbClr val="0000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99"/>
          <p:cNvGrpSpPr>
            <a:grpSpLocks/>
          </p:cNvGrpSpPr>
          <p:nvPr/>
        </p:nvGrpSpPr>
        <p:grpSpPr bwMode="auto">
          <a:xfrm>
            <a:off x="4000500" y="2549525"/>
            <a:ext cx="4418013" cy="3168650"/>
            <a:chOff x="4000496" y="2549678"/>
            <a:chExt cx="4418178" cy="3168727"/>
          </a:xfrm>
        </p:grpSpPr>
        <p:grpSp>
          <p:nvGrpSpPr>
            <p:cNvPr id="17" name="Group 79"/>
            <p:cNvGrpSpPr>
              <a:grpSpLocks/>
            </p:cNvGrpSpPr>
            <p:nvPr/>
          </p:nvGrpSpPr>
          <p:grpSpPr bwMode="auto">
            <a:xfrm>
              <a:off x="4000496" y="2549678"/>
              <a:ext cx="4418178" cy="3168727"/>
              <a:chOff x="4000496" y="2549678"/>
              <a:chExt cx="4418178" cy="3168727"/>
            </a:xfrm>
          </p:grpSpPr>
          <p:grpSp>
            <p:nvGrpSpPr>
              <p:cNvPr id="18" name="Group 63"/>
              <p:cNvGrpSpPr>
                <a:grpSpLocks/>
              </p:cNvGrpSpPr>
              <p:nvPr/>
            </p:nvGrpSpPr>
            <p:grpSpPr bwMode="auto">
              <a:xfrm flipV="1">
                <a:off x="4000496" y="2564130"/>
                <a:ext cx="4202434" cy="300986"/>
                <a:chOff x="4175566" y="1853529"/>
                <a:chExt cx="4202434" cy="239793"/>
              </a:xfrm>
            </p:grpSpPr>
            <p:cxnSp>
              <p:nvCxnSpPr>
                <p:cNvPr id="59" name="Straight Connector 58"/>
                <p:cNvCxnSpPr/>
                <p:nvPr/>
              </p:nvCxnSpPr>
              <p:spPr>
                <a:xfrm>
                  <a:off x="4175566" y="1855675"/>
                  <a:ext cx="1428803" cy="1265"/>
                </a:xfrm>
                <a:prstGeom prst="line">
                  <a:avLst/>
                </a:prstGeom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>
                  <a:off x="5567856" y="1855675"/>
                  <a:ext cx="536595" cy="237778"/>
                </a:xfrm>
                <a:prstGeom prst="line">
                  <a:avLst/>
                </a:prstGeom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 flipV="1">
                  <a:off x="6104451" y="2092188"/>
                  <a:ext cx="1143043" cy="1264"/>
                </a:xfrm>
                <a:prstGeom prst="line">
                  <a:avLst/>
                </a:prstGeom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flipV="1">
                  <a:off x="7247494" y="1855675"/>
                  <a:ext cx="642961" cy="237778"/>
                </a:xfrm>
                <a:prstGeom prst="line">
                  <a:avLst/>
                </a:prstGeom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 flipV="1">
                  <a:off x="7860292" y="1853145"/>
                  <a:ext cx="517544" cy="2530"/>
                </a:xfrm>
                <a:prstGeom prst="line">
                  <a:avLst/>
                </a:prstGeom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4" name="46 Düz Bağlayıcı"/>
              <p:cNvCxnSpPr/>
              <p:nvPr/>
            </p:nvCxnSpPr>
            <p:spPr bwMode="auto">
              <a:xfrm>
                <a:off x="5380086" y="2571904"/>
                <a:ext cx="2633760" cy="1588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 rot="5400000">
                <a:off x="7274053" y="3298996"/>
                <a:ext cx="1500224" cy="1588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Text Box 21"/>
              <p:cNvSpPr txBox="1">
                <a:spLocks noChangeArrowheads="1"/>
              </p:cNvSpPr>
              <p:nvPr/>
            </p:nvSpPr>
            <p:spPr bwMode="auto">
              <a:xfrm>
                <a:off x="6500902" y="5072277"/>
                <a:ext cx="1917772" cy="646128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tr-TR" b="1" i="1" dirty="0">
                    <a:solidFill>
                      <a:srgbClr val="002060"/>
                    </a:solidFill>
                    <a:latin typeface="CMU Sans Serif" pitchFamily="2" charset="0"/>
                    <a:ea typeface="CMU Sans Serif" pitchFamily="2" charset="0"/>
                    <a:cs typeface="CMU Sans Serif" pitchFamily="2" charset="0"/>
                  </a:rPr>
                  <a:t>FEL-2</a:t>
                </a:r>
              </a:p>
              <a:p>
                <a:pPr>
                  <a:defRPr/>
                </a:pPr>
                <a:r>
                  <a:rPr lang="el-GR" b="1" i="1" dirty="0">
                    <a:solidFill>
                      <a:srgbClr val="FF0000"/>
                    </a:solidFill>
                    <a:latin typeface="CMU Sans Serif Demi Condensed" pitchFamily="2" charset="0"/>
                  </a:rPr>
                  <a:t>λ</a:t>
                </a:r>
                <a:r>
                  <a:rPr lang="tr-TR" b="1" i="1" dirty="0">
                    <a:solidFill>
                      <a:srgbClr val="FF0000"/>
                    </a:solidFill>
                    <a:latin typeface="CMU Sans Serif Demi Condensed" pitchFamily="2" charset="0"/>
                  </a:rPr>
                  <a:t>= </a:t>
                </a:r>
                <a:r>
                  <a:rPr lang="tr-TR" b="1" dirty="0">
                    <a:solidFill>
                      <a:srgbClr val="FF0000"/>
                    </a:solidFill>
                    <a:latin typeface="CMU Sans Serif Demi Condensed" pitchFamily="2" charset="0"/>
                  </a:rPr>
                  <a:t>19-250 </a:t>
                </a:r>
                <a:r>
                  <a:rPr lang="en-US" b="1" dirty="0">
                    <a:solidFill>
                      <a:srgbClr val="FF0000"/>
                    </a:solidFill>
                    <a:latin typeface="CMU Sans Serif Demi Condensed" pitchFamily="2" charset="0"/>
                  </a:rPr>
                  <a:t>µ</a:t>
                </a:r>
                <a:r>
                  <a:rPr lang="tr-TR" b="1" dirty="0">
                    <a:solidFill>
                      <a:srgbClr val="FF0000"/>
                    </a:solidFill>
                    <a:latin typeface="CMU Sans Serif Demi Condensed" pitchFamily="2" charset="0"/>
                  </a:rPr>
                  <a:t>m</a:t>
                </a:r>
              </a:p>
            </p:txBody>
          </p:sp>
          <p:sp>
            <p:nvSpPr>
              <p:cNvPr id="7186" name="Line 22"/>
              <p:cNvSpPr>
                <a:spLocks noChangeShapeType="1"/>
              </p:cNvSpPr>
              <p:nvPr/>
            </p:nvSpPr>
            <p:spPr bwMode="auto">
              <a:xfrm flipV="1">
                <a:off x="7500959" y="4000503"/>
                <a:ext cx="500066" cy="1101271"/>
              </a:xfrm>
              <a:prstGeom prst="line">
                <a:avLst/>
              </a:prstGeom>
              <a:noFill/>
              <a:ln w="28575">
                <a:solidFill>
                  <a:srgbClr val="000099"/>
                </a:solidFill>
                <a:round/>
                <a:headEnd/>
                <a:tailEnd type="arrow" w="med" len="med"/>
              </a:ln>
            </p:spPr>
            <p:txBody>
              <a:bodyPr/>
              <a:lstStyle/>
              <a:p>
                <a:endParaRPr lang="tr-TR"/>
              </a:p>
            </p:txBody>
          </p:sp>
        </p:grpSp>
        <p:cxnSp>
          <p:nvCxnSpPr>
            <p:cNvPr id="99" name="Straight Connector 98"/>
            <p:cNvCxnSpPr/>
            <p:nvPr/>
          </p:nvCxnSpPr>
          <p:spPr>
            <a:xfrm>
              <a:off x="5888104" y="2571904"/>
              <a:ext cx="1214482" cy="1588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5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14 Şubat 2015</a:t>
            </a:r>
            <a:endParaRPr lang="en-US"/>
          </a:p>
        </p:txBody>
      </p:sp>
      <p:sp>
        <p:nvSpPr>
          <p:cNvPr id="58" name="5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C69A22-EAB7-4338-8B68-13C6C7566F14}" type="slidenum">
              <a:rPr lang="en-US" smtClean="0"/>
              <a:pPr>
                <a:defRPr/>
              </a:pPr>
              <a:t>4</a:t>
            </a:fld>
            <a:r>
              <a:rPr lang="tr-TR" smtClean="0"/>
              <a:t>/35</a:t>
            </a:r>
            <a:endParaRPr lang="en-US"/>
          </a:p>
        </p:txBody>
      </p:sp>
      <p:sp>
        <p:nvSpPr>
          <p:cNvPr id="64" name="6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AKSOY,     Ankara YEF Günleri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Başlık 1"/>
          <p:cNvSpPr>
            <a:spLocks noGrp="1"/>
          </p:cNvSpPr>
          <p:nvPr>
            <p:ph type="title" idx="4294967295"/>
          </p:nvPr>
        </p:nvSpPr>
        <p:spPr>
          <a:xfrm>
            <a:off x="1476375" y="44450"/>
            <a:ext cx="7343775" cy="850900"/>
          </a:xfrm>
        </p:spPr>
        <p:txBody>
          <a:bodyPr lIns="91435" tIns="45717" rIns="91435" bIns="45717"/>
          <a:lstStyle/>
          <a:p>
            <a:r>
              <a:rPr lang="tr-TR" sz="3600"/>
              <a:t>Çalışma Prensibi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4294967295"/>
          </p:nvPr>
        </p:nvSpPr>
        <p:spPr>
          <a:xfrm>
            <a:off x="0" y="4337050"/>
            <a:ext cx="8769350" cy="2043113"/>
          </a:xfrm>
        </p:spPr>
        <p:txBody>
          <a:bodyPr lIns="91435" tIns="45717" rIns="91435" bIns="45717"/>
          <a:lstStyle/>
          <a:p>
            <a:pPr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</a:pPr>
            <a:r>
              <a:rPr lang="tr-TR" sz="2000"/>
              <a:t>Paketli yapılı elektron demeti elektron tabancasında üretilir.</a:t>
            </a:r>
          </a:p>
          <a:p>
            <a:pPr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</a:pPr>
            <a:r>
              <a:rPr lang="tr-TR" sz="2000"/>
              <a:t>Kaynaktan çıkan elektronlar önce paketleyici ile sıkıştırılır sonra hızlandırılır</a:t>
            </a:r>
          </a:p>
          <a:p>
            <a:pPr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</a:pPr>
            <a:r>
              <a:rPr lang="tr-TR" sz="2000"/>
              <a:t>Birinci hızlandırıcıdan çıkan yüksek enerjili elektron paketlerinin boyu daha da kısaltılır</a:t>
            </a:r>
          </a:p>
          <a:p>
            <a:pPr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</a:pPr>
            <a:r>
              <a:rPr lang="tr-TR" sz="2000"/>
              <a:t>Demet ikinci hızlandırıcıda da hızlandırılarak salındırıcılara sokulur </a:t>
            </a:r>
          </a:p>
          <a:p>
            <a:pPr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</a:pPr>
            <a:r>
              <a:rPr lang="tr-TR" sz="2000"/>
              <a:t>Elektron demetinin her salınışında çıkan ışık aynalar arasında depolanır bir kısmı kullanıcı laboratuvarına gönderilir.</a:t>
            </a:r>
          </a:p>
        </p:txBody>
      </p:sp>
      <p:sp>
        <p:nvSpPr>
          <p:cNvPr id="4" name="Veri Yer Tutucusu 3"/>
          <p:cNvSpPr txBox="1">
            <a:spLocks noGrp="1"/>
          </p:cNvSpPr>
          <p:nvPr/>
        </p:nvSpPr>
        <p:spPr bwMode="auto">
          <a:xfrm>
            <a:off x="179388" y="6448425"/>
            <a:ext cx="2087562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7" rIns="91435" bIns="45717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05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22.04.2013</a:t>
            </a:r>
          </a:p>
        </p:txBody>
      </p:sp>
      <p:sp>
        <p:nvSpPr>
          <p:cNvPr id="6" name="Slayt Numarası Yer Tutucusu 5"/>
          <p:cNvSpPr txBox="1">
            <a:spLocks noGrp="1"/>
          </p:cNvSpPr>
          <p:nvPr/>
        </p:nvSpPr>
        <p:spPr bwMode="auto">
          <a:xfrm>
            <a:off x="6372225" y="6448425"/>
            <a:ext cx="936625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7" rIns="91435" bIns="45717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E88317BC-CB55-4B2D-8478-7D90385247AD}" type="slidenum">
              <a:rPr lang="tr-TR" sz="105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tr-TR" sz="105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19463" name="İçerik Yer Tutucusu 8"/>
          <p:cNvPicPr>
            <a:picLocks noChangeAspect="1"/>
          </p:cNvPicPr>
          <p:nvPr/>
        </p:nvPicPr>
        <p:blipFill>
          <a:blip r:embed="rId2" cstate="print"/>
          <a:srcRect t="18974" b="49887"/>
          <a:stretch>
            <a:fillRect/>
          </a:stretch>
        </p:blipFill>
        <p:spPr bwMode="auto">
          <a:xfrm>
            <a:off x="255588" y="981075"/>
            <a:ext cx="8543925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684213" y="1341438"/>
            <a:ext cx="3065462" cy="2540000"/>
            <a:chOff x="683568" y="1340768"/>
            <a:chExt cx="3066890" cy="2540992"/>
          </a:xfrm>
        </p:grpSpPr>
        <p:pic>
          <p:nvPicPr>
            <p:cNvPr id="19465" name="Picture 7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40168" y="1793528"/>
              <a:ext cx="2610290" cy="2088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0" name="Straight Arrow Connector 9"/>
            <p:cNvCxnSpPr/>
            <p:nvPr/>
          </p:nvCxnSpPr>
          <p:spPr>
            <a:xfrm flipH="1" flipV="1">
              <a:off x="959922" y="1628217"/>
              <a:ext cx="179471" cy="25886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683568" y="1340768"/>
              <a:ext cx="276354" cy="287449"/>
            </a:xfrm>
            <a:prstGeom prst="rect">
              <a:avLst/>
            </a:prstGeom>
            <a:noFill/>
            <a:ln w="25400" algn="ctr">
              <a:solidFill>
                <a:srgbClr val="385D8A"/>
              </a:solidFill>
              <a:miter lim="800000"/>
              <a:headEnd/>
              <a:tailEnd/>
            </a:ln>
          </p:spPr>
          <p:txBody>
            <a:bodyPr lIns="91435" tIns="45717" rIns="91435" bIns="45717" anchor="ctr"/>
            <a:lstStyle/>
            <a:p>
              <a:pPr algn="ctr">
                <a:defRPr/>
              </a:pPr>
              <a:endParaRPr lang="tr-TR">
                <a:solidFill>
                  <a:schemeClr val="lt1"/>
                </a:solidFill>
                <a:latin typeface="+mn-lt"/>
              </a:endParaRPr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539750" y="1268413"/>
            <a:ext cx="5903913" cy="2995612"/>
            <a:chOff x="738588" y="1268760"/>
            <a:chExt cx="5904656" cy="2995529"/>
          </a:xfrm>
        </p:grpSpPr>
        <p:pic>
          <p:nvPicPr>
            <p:cNvPr id="19469" name="Picture 15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8588" y="1655976"/>
              <a:ext cx="5904656" cy="2608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960866" y="1268760"/>
              <a:ext cx="1811566" cy="360352"/>
            </a:xfrm>
            <a:prstGeom prst="rect">
              <a:avLst/>
            </a:prstGeom>
            <a:noFill/>
            <a:ln w="25400" algn="ctr">
              <a:solidFill>
                <a:srgbClr val="385D8A"/>
              </a:solidFill>
              <a:miter lim="800000"/>
              <a:headEnd/>
              <a:tailEnd/>
            </a:ln>
          </p:spPr>
          <p:txBody>
            <a:bodyPr lIns="91435" tIns="45717" rIns="91435" bIns="45717" anchor="ctr"/>
            <a:lstStyle/>
            <a:p>
              <a:pPr algn="ctr">
                <a:defRPr/>
              </a:pPr>
              <a:endParaRPr lang="tr-TR">
                <a:solidFill>
                  <a:schemeClr val="lt1"/>
                </a:solidFill>
                <a:latin typeface="+mn-lt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 flipV="1">
              <a:off x="1980169" y="1757696"/>
              <a:ext cx="358820" cy="37464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2244725" y="1200150"/>
            <a:ext cx="3011488" cy="2813050"/>
            <a:chOff x="2445313" y="1241035"/>
            <a:chExt cx="3011221" cy="2812466"/>
          </a:xfrm>
        </p:grpSpPr>
        <p:pic>
          <p:nvPicPr>
            <p:cNvPr id="19473" name="Picture 20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45313" y="2276872"/>
              <a:ext cx="3011221" cy="17766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2556428" y="1241035"/>
              <a:ext cx="1393701" cy="863421"/>
            </a:xfrm>
            <a:prstGeom prst="rect">
              <a:avLst/>
            </a:prstGeom>
            <a:noFill/>
            <a:ln w="25400" algn="ctr">
              <a:solidFill>
                <a:srgbClr val="385D8A"/>
              </a:solidFill>
              <a:miter lim="800000"/>
              <a:headEnd/>
              <a:tailEnd/>
            </a:ln>
          </p:spPr>
          <p:txBody>
            <a:bodyPr lIns="91435" tIns="45717" rIns="91435" bIns="45717" anchor="ctr"/>
            <a:lstStyle/>
            <a:p>
              <a:pPr algn="ctr">
                <a:defRPr/>
              </a:pPr>
              <a:endParaRPr lang="tr-TR">
                <a:solidFill>
                  <a:schemeClr val="lt1"/>
                </a:solidFill>
                <a:latin typeface="+mn-lt"/>
              </a:endParaRPr>
            </a:p>
          </p:txBody>
        </p:sp>
        <p:cxnSp>
          <p:nvCxnSpPr>
            <p:cNvPr id="24" name="Straight Arrow Connector 23"/>
            <p:cNvCxnSpPr>
              <a:endCxn id="22" idx="2"/>
            </p:cNvCxnSpPr>
            <p:nvPr/>
          </p:nvCxnSpPr>
          <p:spPr>
            <a:xfrm flipH="1" flipV="1">
              <a:off x="3253279" y="2104456"/>
              <a:ext cx="311122" cy="50154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696913" y="1247775"/>
            <a:ext cx="7491412" cy="2565400"/>
            <a:chOff x="696913" y="1247775"/>
            <a:chExt cx="7491412" cy="2564765"/>
          </a:xfrm>
        </p:grpSpPr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5491163" y="1247775"/>
              <a:ext cx="2697162" cy="431800"/>
            </a:xfrm>
            <a:prstGeom prst="rect">
              <a:avLst/>
            </a:prstGeom>
            <a:noFill/>
            <a:ln w="25400" algn="ctr">
              <a:solidFill>
                <a:srgbClr val="385D8A"/>
              </a:solidFill>
              <a:miter lim="800000"/>
              <a:headEnd/>
              <a:tailEnd/>
            </a:ln>
          </p:spPr>
          <p:txBody>
            <a:bodyPr lIns="91435" tIns="45717" rIns="91435" bIns="45717" anchor="ctr"/>
            <a:lstStyle/>
            <a:p>
              <a:pPr algn="ctr">
                <a:defRPr/>
              </a:pPr>
              <a:endParaRPr lang="tr-TR">
                <a:solidFill>
                  <a:schemeClr val="lt1"/>
                </a:solidFill>
                <a:latin typeface="+mn-lt"/>
              </a:endParaRPr>
            </a:p>
          </p:txBody>
        </p:sp>
        <p:cxnSp>
          <p:nvCxnSpPr>
            <p:cNvPr id="29" name="Straight Arrow Connector 28"/>
            <p:cNvCxnSpPr>
              <a:endCxn id="27" idx="1"/>
            </p:cNvCxnSpPr>
            <p:nvPr/>
          </p:nvCxnSpPr>
          <p:spPr bwMode="auto">
            <a:xfrm flipV="1">
              <a:off x="4876800" y="1463622"/>
              <a:ext cx="614363" cy="42851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479" name="Picture 1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96913" y="1892300"/>
              <a:ext cx="5334000" cy="1920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" name="2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14 Şubat 2015</a:t>
            </a:r>
            <a:endParaRPr lang="en-US" dirty="0"/>
          </a:p>
        </p:txBody>
      </p:sp>
      <p:sp>
        <p:nvSpPr>
          <p:cNvPr id="26" name="2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3FDBFE-BC49-4A6E-B1F9-C58C3C31463E}" type="slidenum">
              <a:rPr lang="en-US" smtClean="0"/>
              <a:pPr>
                <a:defRPr/>
              </a:pPr>
              <a:t>5</a:t>
            </a:fld>
            <a:r>
              <a:rPr lang="tr-TR" smtClean="0"/>
              <a:t>/35</a:t>
            </a:r>
            <a:endParaRPr lang="en-US"/>
          </a:p>
        </p:txBody>
      </p:sp>
      <p:sp>
        <p:nvSpPr>
          <p:cNvPr id="28" name="2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A. AKSOY,     Ankara YEF Günleri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TARLA Araştırma potansiyeli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2481387"/>
            <a:ext cx="2071670" cy="18774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dirty="0" err="1" smtClean="0">
                <a:solidFill>
                  <a:srgbClr val="FF0000"/>
                </a:solidFill>
                <a:latin typeface="Arial Rounded MT Bold" pitchFamily="34" charset="0"/>
              </a:rPr>
              <a:t>Süperiletken</a:t>
            </a:r>
            <a:r>
              <a:rPr lang="tr-TR" sz="2000" dirty="0" smtClean="0">
                <a:solidFill>
                  <a:srgbClr val="FF0000"/>
                </a:solidFill>
                <a:latin typeface="Arial Rounded MT Bold" pitchFamily="34" charset="0"/>
              </a:rPr>
              <a:t> hızlandırıcıya dayalı demet</a:t>
            </a:r>
          </a:p>
          <a:p>
            <a:pPr algn="ctr"/>
            <a:r>
              <a:rPr lang="tr-TR" sz="1400" dirty="0" smtClean="0">
                <a:solidFill>
                  <a:srgbClr val="FF0000"/>
                </a:solidFill>
                <a:latin typeface="Arial Rounded MT Bold" pitchFamily="34" charset="0"/>
              </a:rPr>
              <a:t>0 - 40 </a:t>
            </a:r>
            <a:r>
              <a:rPr lang="tr-TR" sz="1400" dirty="0" err="1" smtClean="0">
                <a:solidFill>
                  <a:srgbClr val="FF0000"/>
                </a:solidFill>
                <a:latin typeface="Arial Rounded MT Bold" pitchFamily="34" charset="0"/>
              </a:rPr>
              <a:t>MeV</a:t>
            </a:r>
            <a:r>
              <a:rPr lang="tr-TR" sz="1400" dirty="0" smtClean="0">
                <a:solidFill>
                  <a:srgbClr val="FF0000"/>
                </a:solidFill>
                <a:latin typeface="Arial Rounded MT Bold" pitchFamily="34" charset="0"/>
              </a:rPr>
              <a:t> ,</a:t>
            </a:r>
          </a:p>
          <a:p>
            <a:pPr algn="ctr"/>
            <a:r>
              <a:rPr lang="tr-TR" sz="1400" dirty="0" smtClean="0">
                <a:solidFill>
                  <a:srgbClr val="FF0000"/>
                </a:solidFill>
                <a:latin typeface="Arial Rounded MT Bold" pitchFamily="34" charset="0"/>
              </a:rPr>
              <a:t>0-1 (</a:t>
            </a:r>
            <a:r>
              <a:rPr lang="tr-TR" sz="1400" dirty="0" smtClean="0">
                <a:solidFill>
                  <a:schemeClr val="accent2">
                    <a:lumMod val="50000"/>
                  </a:schemeClr>
                </a:solidFill>
                <a:latin typeface="Arial Rounded MT Bold" pitchFamily="34" charset="0"/>
              </a:rPr>
              <a:t>1.5</a:t>
            </a:r>
            <a:r>
              <a:rPr lang="tr-TR" sz="1400" dirty="0" smtClean="0">
                <a:solidFill>
                  <a:srgbClr val="FF0000"/>
                </a:solidFill>
                <a:latin typeface="Arial Rounded MT Bold" pitchFamily="34" charset="0"/>
              </a:rPr>
              <a:t>) </a:t>
            </a:r>
            <a:r>
              <a:rPr lang="tr-TR" sz="1400" dirty="0" err="1" smtClean="0">
                <a:solidFill>
                  <a:srgbClr val="FF0000"/>
                </a:solidFill>
                <a:latin typeface="Arial Rounded MT Bold" pitchFamily="34" charset="0"/>
              </a:rPr>
              <a:t>mA</a:t>
            </a:r>
            <a:endParaRPr lang="tr-TR" sz="1400" dirty="0" smtClean="0">
              <a:solidFill>
                <a:srgbClr val="FF0000"/>
              </a:solidFill>
              <a:latin typeface="Arial Rounded MT Bold" pitchFamily="34" charset="0"/>
            </a:endParaRPr>
          </a:p>
          <a:p>
            <a:pPr algn="ctr"/>
            <a:r>
              <a:rPr lang="tr-TR" sz="1400" dirty="0" smtClean="0">
                <a:solidFill>
                  <a:srgbClr val="FF0000"/>
                </a:solidFill>
                <a:latin typeface="Arial Rounded MT Bold" pitchFamily="34" charset="0"/>
              </a:rPr>
              <a:t>40 (</a:t>
            </a:r>
            <a:r>
              <a:rPr lang="tr-TR" sz="1400" dirty="0" smtClean="0">
                <a:solidFill>
                  <a:schemeClr val="accent2">
                    <a:lumMod val="50000"/>
                  </a:schemeClr>
                </a:solidFill>
                <a:latin typeface="Arial Rounded MT Bold" pitchFamily="34" charset="0"/>
              </a:rPr>
              <a:t>60</a:t>
            </a:r>
            <a:r>
              <a:rPr lang="tr-TR" sz="1400" dirty="0" smtClean="0">
                <a:solidFill>
                  <a:srgbClr val="FF0000"/>
                </a:solidFill>
                <a:latin typeface="Arial Rounded MT Bold" pitchFamily="34" charset="0"/>
              </a:rPr>
              <a:t>) </a:t>
            </a:r>
            <a:r>
              <a:rPr lang="tr-TR" sz="1400" dirty="0" err="1" smtClean="0">
                <a:solidFill>
                  <a:srgbClr val="FF0000"/>
                </a:solidFill>
                <a:latin typeface="Arial Rounded MT Bold" pitchFamily="34" charset="0"/>
              </a:rPr>
              <a:t>kW</a:t>
            </a:r>
            <a:endParaRPr lang="tr-TR" sz="1400" dirty="0" smtClean="0">
              <a:solidFill>
                <a:srgbClr val="FF0000"/>
              </a:solidFill>
              <a:latin typeface="Arial Rounded MT Bold" pitchFamily="34" charset="0"/>
            </a:endParaRPr>
          </a:p>
          <a:p>
            <a:pPr algn="ctr"/>
            <a:r>
              <a:rPr lang="tr-TR" sz="1400" dirty="0" smtClean="0">
                <a:solidFill>
                  <a:srgbClr val="FF0000"/>
                </a:solidFill>
                <a:latin typeface="Arial Rounded MT Bold" pitchFamily="34" charset="0"/>
              </a:rPr>
              <a:t>sürekli / atmalı</a:t>
            </a:r>
            <a:endParaRPr lang="tr-TR" sz="1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grpSp>
        <p:nvGrpSpPr>
          <p:cNvPr id="2" name="Group 117"/>
          <p:cNvGrpSpPr/>
          <p:nvPr/>
        </p:nvGrpSpPr>
        <p:grpSpPr>
          <a:xfrm>
            <a:off x="2071670" y="1192862"/>
            <a:ext cx="7072362" cy="2227244"/>
            <a:chOff x="2071670" y="1192862"/>
            <a:chExt cx="7072362" cy="2227244"/>
          </a:xfrm>
        </p:grpSpPr>
        <p:sp>
          <p:nvSpPr>
            <p:cNvPr id="8" name="TextBox 7"/>
            <p:cNvSpPr txBox="1"/>
            <p:nvPr/>
          </p:nvSpPr>
          <p:spPr>
            <a:xfrm>
              <a:off x="2857488" y="1285860"/>
              <a:ext cx="2143140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tr-TR" sz="1600" dirty="0" smtClean="0"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Serbest elektron lazeri</a:t>
              </a:r>
              <a:endParaRPr lang="tr-TR" sz="1600" dirty="0">
                <a:latin typeface="CMU Sans Serif Demi Condensed" pitchFamily="2" charset="0"/>
                <a:ea typeface="CMU Sans Serif Demi Condensed" pitchFamily="2" charset="0"/>
                <a:cs typeface="CMU Sans Serif Demi Condensed" pitchFamily="2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429256" y="1192862"/>
              <a:ext cx="3714776" cy="553998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tr-TR" sz="1600" dirty="0" err="1" smtClean="0"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Koherent</a:t>
              </a:r>
              <a:r>
                <a:rPr lang="tr-TR" sz="1600" dirty="0" smtClean="0"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 IR Radyasyon 3-250 µm </a:t>
              </a:r>
            </a:p>
            <a:p>
              <a:pPr marL="182563" indent="-182563">
                <a:buFont typeface="Arial" pitchFamily="34" charset="0"/>
                <a:buChar char="•"/>
              </a:pPr>
              <a:r>
                <a:rPr lang="tr-TR" sz="1400" dirty="0" smtClean="0">
                  <a:solidFill>
                    <a:srgbClr val="00B0F0"/>
                  </a:solidFill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malzeme, (</a:t>
              </a:r>
              <a:r>
                <a:rPr lang="tr-TR" sz="1400" dirty="0" err="1" smtClean="0">
                  <a:solidFill>
                    <a:srgbClr val="00B0F0"/>
                  </a:solidFill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bio</a:t>
              </a:r>
              <a:r>
                <a:rPr lang="tr-TR" sz="1400" dirty="0" smtClean="0">
                  <a:solidFill>
                    <a:srgbClr val="00B0F0"/>
                  </a:solidFill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)fizik, (</a:t>
              </a:r>
              <a:r>
                <a:rPr lang="tr-TR" sz="1400" dirty="0" err="1" smtClean="0">
                  <a:solidFill>
                    <a:srgbClr val="00B0F0"/>
                  </a:solidFill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bio</a:t>
              </a:r>
              <a:r>
                <a:rPr lang="tr-TR" sz="1400" dirty="0" smtClean="0">
                  <a:solidFill>
                    <a:srgbClr val="00B0F0"/>
                  </a:solidFill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)kimya, çevre, sağlık..</a:t>
              </a:r>
              <a:endParaRPr lang="tr-TR" sz="1400" dirty="0">
                <a:solidFill>
                  <a:srgbClr val="00B0F0"/>
                </a:solidFill>
                <a:latin typeface="CMU Sans Serif Demi Condensed" pitchFamily="2" charset="0"/>
                <a:ea typeface="CMU Sans Serif Demi Condensed" pitchFamily="2" charset="0"/>
                <a:cs typeface="CMU Sans Serif Demi Condensed" pitchFamily="2" charset="0"/>
              </a:endParaRPr>
            </a:p>
          </p:txBody>
        </p:sp>
        <p:cxnSp>
          <p:nvCxnSpPr>
            <p:cNvPr id="36" name="Straight Arrow Connector 35"/>
            <p:cNvCxnSpPr>
              <a:stCxn id="8" idx="3"/>
              <a:endCxn id="9" idx="1"/>
            </p:cNvCxnSpPr>
            <p:nvPr/>
          </p:nvCxnSpPr>
          <p:spPr>
            <a:xfrm>
              <a:off x="5000628" y="1455137"/>
              <a:ext cx="428628" cy="14724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4" idx="3"/>
              <a:endCxn id="8" idx="1"/>
            </p:cNvCxnSpPr>
            <p:nvPr/>
          </p:nvCxnSpPr>
          <p:spPr>
            <a:xfrm flipV="1">
              <a:off x="2071670" y="1455137"/>
              <a:ext cx="785818" cy="1964969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18"/>
          <p:cNvGrpSpPr/>
          <p:nvPr/>
        </p:nvGrpSpPr>
        <p:grpSpPr>
          <a:xfrm>
            <a:off x="2071670" y="1928802"/>
            <a:ext cx="7072330" cy="1491304"/>
            <a:chOff x="2071670" y="1928802"/>
            <a:chExt cx="7072330" cy="1491304"/>
          </a:xfrm>
        </p:grpSpPr>
        <p:sp>
          <p:nvSpPr>
            <p:cNvPr id="11" name="TextBox 10"/>
            <p:cNvSpPr txBox="1"/>
            <p:nvPr/>
          </p:nvSpPr>
          <p:spPr>
            <a:xfrm>
              <a:off x="5429256" y="1928802"/>
              <a:ext cx="3714744" cy="70788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tr-TR" sz="1600" dirty="0" smtClean="0"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Polarize </a:t>
              </a:r>
              <a:r>
                <a:rPr lang="tr-TR" sz="1600" dirty="0" err="1" smtClean="0"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Bremmstrahlung</a:t>
              </a:r>
              <a:r>
                <a:rPr lang="tr-TR" sz="1600" dirty="0" smtClean="0"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 1-30 </a:t>
              </a:r>
              <a:r>
                <a:rPr lang="tr-TR" sz="1600" dirty="0" err="1" smtClean="0"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MeV</a:t>
              </a:r>
              <a:endParaRPr lang="tr-TR" sz="1600" dirty="0" smtClean="0">
                <a:latin typeface="CMU Sans Serif Demi Condensed" pitchFamily="2" charset="0"/>
                <a:ea typeface="CMU Sans Serif Demi Condensed" pitchFamily="2" charset="0"/>
                <a:cs typeface="CMU Sans Serif Demi Condensed" pitchFamily="2" charset="0"/>
              </a:endParaRPr>
            </a:p>
            <a:p>
              <a:pPr marL="92075" indent="-92075">
                <a:buFont typeface="Arial" pitchFamily="34" charset="0"/>
                <a:buChar char="•"/>
              </a:pPr>
              <a:r>
                <a:rPr lang="tr-TR" sz="1200" dirty="0" smtClean="0">
                  <a:solidFill>
                    <a:srgbClr val="00B0F0"/>
                  </a:solidFill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nükleer fizik, astrofizik, radyasyon dayanım...</a:t>
              </a:r>
            </a:p>
            <a:p>
              <a:pPr marL="92075" indent="-92075">
                <a:buFont typeface="Arial" pitchFamily="34" charset="0"/>
                <a:buChar char="•"/>
              </a:pPr>
              <a:r>
                <a:rPr lang="tr-TR" sz="1200" dirty="0" smtClean="0">
                  <a:solidFill>
                    <a:srgbClr val="00B0F0"/>
                  </a:solidFill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Gama uyarmalı pozitron spektroskopi</a:t>
              </a:r>
              <a:endParaRPr lang="tr-TR" sz="1200" dirty="0">
                <a:solidFill>
                  <a:srgbClr val="00B0F0"/>
                </a:solidFill>
                <a:latin typeface="CMU Sans Serif Demi Condensed" pitchFamily="2" charset="0"/>
                <a:ea typeface="CMU Sans Serif Demi Condensed" pitchFamily="2" charset="0"/>
                <a:cs typeface="CMU Sans Serif Demi Condensed" pitchFamily="2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928926" y="2121091"/>
              <a:ext cx="2071702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tr-TR" sz="1600" dirty="0" smtClean="0"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Radyatör </a:t>
              </a:r>
              <a:r>
                <a:rPr lang="tr-TR" sz="1600" dirty="0" err="1" smtClean="0"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foil</a:t>
              </a:r>
              <a:r>
                <a:rPr lang="tr-TR" sz="1600" dirty="0" smtClean="0"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 (Al,</a:t>
              </a:r>
              <a:r>
                <a:rPr lang="tr-TR" sz="1600" dirty="0" err="1" smtClean="0"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Nb</a:t>
              </a:r>
              <a:r>
                <a:rPr lang="tr-TR" sz="1600" dirty="0" smtClean="0"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)</a:t>
              </a:r>
              <a:endParaRPr lang="tr-TR" sz="1600" dirty="0">
                <a:latin typeface="CMU Sans Serif Demi Condensed" pitchFamily="2" charset="0"/>
                <a:ea typeface="CMU Sans Serif Demi Condensed" pitchFamily="2" charset="0"/>
                <a:cs typeface="CMU Sans Serif Demi Condensed" pitchFamily="2" charset="0"/>
              </a:endParaRPr>
            </a:p>
          </p:txBody>
        </p:sp>
        <p:cxnSp>
          <p:nvCxnSpPr>
            <p:cNvPr id="41" name="Straight Arrow Connector 40"/>
            <p:cNvCxnSpPr>
              <a:stCxn id="12" idx="3"/>
              <a:endCxn id="11" idx="1"/>
            </p:cNvCxnSpPr>
            <p:nvPr/>
          </p:nvCxnSpPr>
          <p:spPr>
            <a:xfrm flipV="1">
              <a:off x="5000628" y="2282745"/>
              <a:ext cx="428628" cy="7623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>
              <a:stCxn id="4" idx="3"/>
              <a:endCxn id="12" idx="1"/>
            </p:cNvCxnSpPr>
            <p:nvPr/>
          </p:nvCxnSpPr>
          <p:spPr>
            <a:xfrm flipV="1">
              <a:off x="2071670" y="2290368"/>
              <a:ext cx="857256" cy="112973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119"/>
          <p:cNvGrpSpPr/>
          <p:nvPr/>
        </p:nvGrpSpPr>
        <p:grpSpPr>
          <a:xfrm>
            <a:off x="2071670" y="2786058"/>
            <a:ext cx="7072330" cy="707886"/>
            <a:chOff x="2071670" y="2786058"/>
            <a:chExt cx="7072330" cy="707886"/>
          </a:xfrm>
        </p:grpSpPr>
        <p:sp>
          <p:nvSpPr>
            <p:cNvPr id="21" name="TextBox 20"/>
            <p:cNvSpPr txBox="1"/>
            <p:nvPr/>
          </p:nvSpPr>
          <p:spPr>
            <a:xfrm>
              <a:off x="2928926" y="2970034"/>
              <a:ext cx="2000264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tr-TR" sz="1600" dirty="0" smtClean="0"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Doğrudan kullanım</a:t>
              </a:r>
              <a:endParaRPr lang="tr-TR" sz="1600" dirty="0">
                <a:latin typeface="CMU Sans Serif Demi Condensed" pitchFamily="2" charset="0"/>
                <a:ea typeface="CMU Sans Serif Demi Condensed" pitchFamily="2" charset="0"/>
                <a:cs typeface="CMU Sans Serif Demi Condensed" pitchFamily="2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429256" y="2786058"/>
              <a:ext cx="3714744" cy="70788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tr-TR" sz="1600" dirty="0" smtClean="0"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Elektron demeti  0 -40 </a:t>
              </a:r>
              <a:r>
                <a:rPr lang="tr-TR" sz="1600" dirty="0" err="1" smtClean="0"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MeV</a:t>
              </a:r>
              <a:endParaRPr lang="tr-TR" sz="1600" dirty="0" smtClean="0">
                <a:latin typeface="CMU Sans Serif Demi Condensed" pitchFamily="2" charset="0"/>
                <a:ea typeface="CMU Sans Serif Demi Condensed" pitchFamily="2" charset="0"/>
                <a:cs typeface="CMU Sans Serif Demi Condensed" pitchFamily="2" charset="0"/>
              </a:endParaRPr>
            </a:p>
            <a:p>
              <a:pPr marL="92075" indent="-92075">
                <a:buFont typeface="Arial" pitchFamily="34" charset="0"/>
                <a:buChar char="•"/>
              </a:pPr>
              <a:r>
                <a:rPr lang="tr-TR" sz="1200" dirty="0" smtClean="0">
                  <a:solidFill>
                    <a:srgbClr val="00B0F0"/>
                  </a:solidFill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Radyobiyoloji, Detektör çalışmaları, </a:t>
              </a:r>
              <a:r>
                <a:rPr lang="tr-TR" sz="1200" dirty="0" err="1" smtClean="0">
                  <a:solidFill>
                    <a:srgbClr val="00B0F0"/>
                  </a:solidFill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Thompson</a:t>
              </a:r>
              <a:r>
                <a:rPr lang="tr-TR" sz="1200" dirty="0" smtClean="0">
                  <a:solidFill>
                    <a:srgbClr val="00B0F0"/>
                  </a:solidFill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 saçılması</a:t>
              </a:r>
            </a:p>
            <a:p>
              <a:pPr marL="92075" indent="-92075">
                <a:buFont typeface="Arial" pitchFamily="34" charset="0"/>
                <a:buChar char="•"/>
              </a:pPr>
              <a:r>
                <a:rPr lang="tr-TR" sz="1200" dirty="0" smtClean="0">
                  <a:solidFill>
                    <a:srgbClr val="00B0F0"/>
                  </a:solidFill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Elektron kırınım, plazma fiziği</a:t>
              </a:r>
              <a:endParaRPr lang="tr-TR" sz="1200" dirty="0">
                <a:solidFill>
                  <a:srgbClr val="00B0F0"/>
                </a:solidFill>
                <a:latin typeface="CMU Sans Serif Demi Condensed" pitchFamily="2" charset="0"/>
                <a:ea typeface="CMU Sans Serif Demi Condensed" pitchFamily="2" charset="0"/>
                <a:cs typeface="CMU Sans Serif Demi Condensed" pitchFamily="2" charset="0"/>
              </a:endParaRPr>
            </a:p>
          </p:txBody>
        </p:sp>
        <p:cxnSp>
          <p:nvCxnSpPr>
            <p:cNvPr id="50" name="Straight Arrow Connector 49"/>
            <p:cNvCxnSpPr>
              <a:stCxn id="21" idx="3"/>
              <a:endCxn id="47" idx="1"/>
            </p:cNvCxnSpPr>
            <p:nvPr/>
          </p:nvCxnSpPr>
          <p:spPr>
            <a:xfrm>
              <a:off x="4929190" y="3139311"/>
              <a:ext cx="500066" cy="69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/>
            <p:cNvCxnSpPr>
              <a:stCxn id="4" idx="3"/>
              <a:endCxn id="21" idx="1"/>
            </p:cNvCxnSpPr>
            <p:nvPr/>
          </p:nvCxnSpPr>
          <p:spPr>
            <a:xfrm flipV="1">
              <a:off x="2071670" y="3139311"/>
              <a:ext cx="857256" cy="280795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120"/>
          <p:cNvGrpSpPr/>
          <p:nvPr/>
        </p:nvGrpSpPr>
        <p:grpSpPr>
          <a:xfrm>
            <a:off x="2071670" y="3420106"/>
            <a:ext cx="7072330" cy="696550"/>
            <a:chOff x="2071670" y="3420106"/>
            <a:chExt cx="7072330" cy="696550"/>
          </a:xfrm>
        </p:grpSpPr>
        <p:sp>
          <p:nvSpPr>
            <p:cNvPr id="17" name="TextBox 16"/>
            <p:cNvSpPr txBox="1"/>
            <p:nvPr/>
          </p:nvSpPr>
          <p:spPr>
            <a:xfrm>
              <a:off x="5429256" y="3593436"/>
              <a:ext cx="3714744" cy="523220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tr-TR" sz="1600" dirty="0" smtClean="0"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Tek enerjili pozitron (10 -300 </a:t>
              </a:r>
              <a:r>
                <a:rPr lang="tr-TR" sz="1600" dirty="0" err="1" smtClean="0"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keV</a:t>
              </a:r>
              <a:r>
                <a:rPr lang="tr-TR" sz="1600" dirty="0" smtClean="0"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)</a:t>
              </a:r>
            </a:p>
            <a:p>
              <a:pPr marL="92075" indent="-92075">
                <a:buFont typeface="Arial" pitchFamily="34" charset="0"/>
                <a:buChar char="•"/>
              </a:pPr>
              <a:r>
                <a:rPr lang="tr-TR" sz="1200" dirty="0" err="1" smtClean="0">
                  <a:solidFill>
                    <a:srgbClr val="00B0F0"/>
                  </a:solidFill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Katıhal</a:t>
              </a:r>
              <a:r>
                <a:rPr lang="tr-TR" sz="1200" dirty="0" smtClean="0">
                  <a:solidFill>
                    <a:srgbClr val="00B0F0"/>
                  </a:solidFill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 fiziği, malzeme kusur araştırmaları…</a:t>
              </a:r>
              <a:endParaRPr lang="tr-TR" sz="1200" dirty="0">
                <a:solidFill>
                  <a:srgbClr val="00B0F0"/>
                </a:solidFill>
                <a:latin typeface="CMU Sans Serif Demi Condensed" pitchFamily="2" charset="0"/>
                <a:ea typeface="CMU Sans Serif Demi Condensed" pitchFamily="2" charset="0"/>
                <a:cs typeface="CMU Sans Serif Demi Condensed" pitchFamily="2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928926" y="3678576"/>
              <a:ext cx="2000264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tr-TR" sz="1600" dirty="0" smtClean="0"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W  </a:t>
              </a:r>
              <a:r>
                <a:rPr lang="tr-TR" sz="1600" dirty="0" err="1" smtClean="0"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moderatör</a:t>
              </a:r>
              <a:endParaRPr lang="tr-TR" sz="1600" dirty="0">
                <a:latin typeface="CMU Sans Serif Demi Condensed" pitchFamily="2" charset="0"/>
                <a:ea typeface="CMU Sans Serif Demi Condensed" pitchFamily="2" charset="0"/>
                <a:cs typeface="CMU Sans Serif Demi Condensed" pitchFamily="2" charset="0"/>
              </a:endParaRPr>
            </a:p>
          </p:txBody>
        </p:sp>
        <p:cxnSp>
          <p:nvCxnSpPr>
            <p:cNvPr id="58" name="Straight Arrow Connector 57"/>
            <p:cNvCxnSpPr>
              <a:stCxn id="18" idx="3"/>
              <a:endCxn id="17" idx="1"/>
            </p:cNvCxnSpPr>
            <p:nvPr/>
          </p:nvCxnSpPr>
          <p:spPr>
            <a:xfrm>
              <a:off x="4929190" y="3847853"/>
              <a:ext cx="500066" cy="7193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>
              <a:stCxn id="4" idx="3"/>
              <a:endCxn id="18" idx="1"/>
            </p:cNvCxnSpPr>
            <p:nvPr/>
          </p:nvCxnSpPr>
          <p:spPr>
            <a:xfrm>
              <a:off x="2071670" y="3420106"/>
              <a:ext cx="857256" cy="427747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121"/>
          <p:cNvGrpSpPr/>
          <p:nvPr/>
        </p:nvGrpSpPr>
        <p:grpSpPr>
          <a:xfrm>
            <a:off x="2071670" y="3420106"/>
            <a:ext cx="7072330" cy="1348710"/>
            <a:chOff x="2071670" y="3420106"/>
            <a:chExt cx="7072330" cy="1348710"/>
          </a:xfrm>
        </p:grpSpPr>
        <p:sp>
          <p:nvSpPr>
            <p:cNvPr id="14" name="TextBox 13"/>
            <p:cNvSpPr txBox="1"/>
            <p:nvPr/>
          </p:nvSpPr>
          <p:spPr>
            <a:xfrm>
              <a:off x="2928926" y="4223131"/>
              <a:ext cx="2000264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tr-TR" sz="1400" dirty="0" smtClean="0"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Kristal </a:t>
              </a:r>
              <a:r>
                <a:rPr lang="tr-TR" sz="1400" dirty="0" err="1" smtClean="0"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kanallama</a:t>
              </a:r>
              <a:endParaRPr lang="tr-TR" sz="1400" dirty="0" smtClean="0">
                <a:latin typeface="CMU Sans Serif Demi Condensed" pitchFamily="2" charset="0"/>
                <a:ea typeface="CMU Sans Serif Demi Condensed" pitchFamily="2" charset="0"/>
                <a:cs typeface="CMU Sans Serif Demi Condensed" pitchFamily="2" charset="0"/>
              </a:endParaRPr>
            </a:p>
            <a:p>
              <a:r>
                <a:rPr lang="tr-TR" sz="1400" dirty="0" smtClean="0"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Eğici </a:t>
              </a:r>
              <a:r>
                <a:rPr lang="tr-TR" sz="1400" dirty="0" err="1" smtClean="0"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magnet</a:t>
              </a:r>
              <a:endParaRPr lang="tr-TR" sz="1400" dirty="0">
                <a:latin typeface="CMU Sans Serif Demi Condensed" pitchFamily="2" charset="0"/>
                <a:ea typeface="CMU Sans Serif Demi Condensed" pitchFamily="2" charset="0"/>
                <a:cs typeface="CMU Sans Serif Demi Condensed" pitchFamily="2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29256" y="4214818"/>
              <a:ext cx="3714744" cy="553998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tr-TR" sz="1600" dirty="0" smtClean="0"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Yari monokromatik X-ışını (10-100 </a:t>
              </a:r>
              <a:r>
                <a:rPr lang="tr-TR" sz="1600" dirty="0" err="1" smtClean="0"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keV</a:t>
              </a:r>
              <a:r>
                <a:rPr lang="tr-TR" sz="1600" dirty="0" smtClean="0"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)</a:t>
              </a:r>
            </a:p>
            <a:p>
              <a:pPr marL="182563" indent="-182563">
                <a:buFont typeface="Arial" pitchFamily="34" charset="0"/>
                <a:buChar char="•"/>
              </a:pPr>
              <a:r>
                <a:rPr lang="tr-TR" sz="1400" dirty="0" err="1" smtClean="0">
                  <a:solidFill>
                    <a:srgbClr val="00B0F0"/>
                  </a:solidFill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Radyason</a:t>
              </a:r>
              <a:r>
                <a:rPr lang="tr-TR" sz="1400" dirty="0" smtClean="0">
                  <a:solidFill>
                    <a:srgbClr val="00B0F0"/>
                  </a:solidFill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 fiziği, radyobiyoloji..</a:t>
              </a:r>
              <a:endParaRPr lang="tr-TR" sz="1400" dirty="0">
                <a:solidFill>
                  <a:srgbClr val="00B0F0"/>
                </a:solidFill>
                <a:latin typeface="CMU Sans Serif Demi Condensed" pitchFamily="2" charset="0"/>
                <a:ea typeface="CMU Sans Serif Demi Condensed" pitchFamily="2" charset="0"/>
                <a:cs typeface="CMU Sans Serif Demi Condensed" pitchFamily="2" charset="0"/>
              </a:endParaRPr>
            </a:p>
          </p:txBody>
        </p:sp>
        <p:cxnSp>
          <p:nvCxnSpPr>
            <p:cNvPr id="68" name="Straight Arrow Connector 67"/>
            <p:cNvCxnSpPr>
              <a:stCxn id="14" idx="3"/>
              <a:endCxn id="15" idx="1"/>
            </p:cNvCxnSpPr>
            <p:nvPr/>
          </p:nvCxnSpPr>
          <p:spPr>
            <a:xfrm>
              <a:off x="4929190" y="4484741"/>
              <a:ext cx="500066" cy="7076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>
              <a:stCxn id="4" idx="3"/>
              <a:endCxn id="14" idx="1"/>
            </p:cNvCxnSpPr>
            <p:nvPr/>
          </p:nvCxnSpPr>
          <p:spPr>
            <a:xfrm>
              <a:off x="2071670" y="3420106"/>
              <a:ext cx="857256" cy="1064635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122"/>
          <p:cNvGrpSpPr/>
          <p:nvPr/>
        </p:nvGrpSpPr>
        <p:grpSpPr>
          <a:xfrm>
            <a:off x="2071670" y="3420106"/>
            <a:ext cx="7072362" cy="2075090"/>
            <a:chOff x="2071670" y="3420106"/>
            <a:chExt cx="7072362" cy="2075090"/>
          </a:xfrm>
        </p:grpSpPr>
        <p:sp>
          <p:nvSpPr>
            <p:cNvPr id="71" name="TextBox 70"/>
            <p:cNvSpPr txBox="1"/>
            <p:nvPr/>
          </p:nvSpPr>
          <p:spPr>
            <a:xfrm>
              <a:off x="2928958" y="5065893"/>
              <a:ext cx="2000264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tr-TR" sz="1400" dirty="0" smtClean="0"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Kurşun hedef</a:t>
              </a:r>
              <a:endParaRPr lang="tr-TR" sz="1400" dirty="0">
                <a:latin typeface="CMU Sans Serif Demi Condensed" pitchFamily="2" charset="0"/>
                <a:ea typeface="CMU Sans Serif Demi Condensed" pitchFamily="2" charset="0"/>
                <a:cs typeface="CMU Sans Serif Demi Condensed" pitchFamily="2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429288" y="4941198"/>
              <a:ext cx="3714744" cy="553998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tr-TR" sz="1600" dirty="0" smtClean="0"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Nötron kaynağı (0 -30 </a:t>
              </a:r>
              <a:r>
                <a:rPr lang="tr-TR" sz="1600" dirty="0" err="1" smtClean="0"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MeV</a:t>
              </a:r>
              <a:r>
                <a:rPr lang="tr-TR" sz="1600" dirty="0" smtClean="0"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)</a:t>
              </a:r>
            </a:p>
            <a:p>
              <a:pPr marL="182563" indent="-182563">
                <a:buFont typeface="Arial" pitchFamily="34" charset="0"/>
                <a:buChar char="•"/>
              </a:pPr>
              <a:r>
                <a:rPr lang="tr-TR" sz="1400" dirty="0" err="1" smtClean="0">
                  <a:solidFill>
                    <a:srgbClr val="00B0F0"/>
                  </a:solidFill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Fizyon</a:t>
              </a:r>
              <a:r>
                <a:rPr lang="tr-TR" sz="1400" dirty="0" smtClean="0">
                  <a:solidFill>
                    <a:srgbClr val="00B0F0"/>
                  </a:solidFill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, malzeme, nükleer fizik</a:t>
              </a:r>
              <a:endParaRPr lang="tr-TR" sz="1400" dirty="0">
                <a:solidFill>
                  <a:srgbClr val="00B0F0"/>
                </a:solidFill>
                <a:latin typeface="CMU Sans Serif Demi Condensed" pitchFamily="2" charset="0"/>
                <a:ea typeface="CMU Sans Serif Demi Condensed" pitchFamily="2" charset="0"/>
                <a:cs typeface="CMU Sans Serif Demi Condensed" pitchFamily="2" charset="0"/>
              </a:endParaRPr>
            </a:p>
          </p:txBody>
        </p:sp>
        <p:cxnSp>
          <p:nvCxnSpPr>
            <p:cNvPr id="74" name="Straight Arrow Connector 73"/>
            <p:cNvCxnSpPr>
              <a:stCxn id="71" idx="3"/>
              <a:endCxn id="72" idx="1"/>
            </p:cNvCxnSpPr>
            <p:nvPr/>
          </p:nvCxnSpPr>
          <p:spPr>
            <a:xfrm flipV="1">
              <a:off x="4929222" y="5218197"/>
              <a:ext cx="500066" cy="1585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>
              <a:stCxn id="4" idx="3"/>
              <a:endCxn id="71" idx="1"/>
            </p:cNvCxnSpPr>
            <p:nvPr/>
          </p:nvCxnSpPr>
          <p:spPr>
            <a:xfrm>
              <a:off x="2071670" y="3420106"/>
              <a:ext cx="857288" cy="1799676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3"/>
          <p:cNvGrpSpPr/>
          <p:nvPr/>
        </p:nvGrpSpPr>
        <p:grpSpPr>
          <a:xfrm>
            <a:off x="2071670" y="3420106"/>
            <a:ext cx="7075741" cy="2801470"/>
            <a:chOff x="2071670" y="3420106"/>
            <a:chExt cx="7075741" cy="2801470"/>
          </a:xfrm>
        </p:grpSpPr>
        <p:sp>
          <p:nvSpPr>
            <p:cNvPr id="79" name="TextBox 78"/>
            <p:cNvSpPr txBox="1"/>
            <p:nvPr/>
          </p:nvSpPr>
          <p:spPr>
            <a:xfrm>
              <a:off x="2925547" y="5783960"/>
              <a:ext cx="2000264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tr-TR" sz="1400" dirty="0" smtClean="0"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Eğici </a:t>
              </a:r>
              <a:r>
                <a:rPr lang="tr-TR" sz="1400" dirty="0" err="1" smtClean="0"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magnet</a:t>
              </a:r>
              <a:endParaRPr lang="tr-TR" sz="1400" dirty="0">
                <a:latin typeface="CMU Sans Serif Demi Condensed" pitchFamily="2" charset="0"/>
                <a:ea typeface="CMU Sans Serif Demi Condensed" pitchFamily="2" charset="0"/>
                <a:cs typeface="CMU Sans Serif Demi Condensed" pitchFamily="2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5432667" y="5667578"/>
              <a:ext cx="3714744" cy="553998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tr-TR" sz="1600" dirty="0" err="1" smtClean="0"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THz</a:t>
              </a:r>
              <a:r>
                <a:rPr lang="tr-TR" sz="1600" dirty="0" smtClean="0"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 radyasyon ((0.1 – 3 </a:t>
              </a:r>
              <a:r>
                <a:rPr lang="tr-TR" sz="1600" dirty="0" err="1" smtClean="0"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THz</a:t>
              </a:r>
              <a:r>
                <a:rPr lang="tr-TR" sz="1600" dirty="0" smtClean="0"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) )</a:t>
              </a:r>
            </a:p>
            <a:p>
              <a:pPr marL="182563" indent="-182563">
                <a:buFont typeface="Arial" pitchFamily="34" charset="0"/>
                <a:buChar char="•"/>
              </a:pPr>
              <a:r>
                <a:rPr lang="tr-TR" sz="1400" dirty="0" smtClean="0">
                  <a:solidFill>
                    <a:srgbClr val="00B0F0"/>
                  </a:solidFill>
                  <a:latin typeface="CMU Sans Serif Demi Condensed" pitchFamily="2" charset="0"/>
                  <a:ea typeface="CMU Sans Serif Demi Condensed" pitchFamily="2" charset="0"/>
                  <a:cs typeface="CMU Sans Serif Demi Condensed" pitchFamily="2" charset="0"/>
                </a:rPr>
                <a:t>Malzeme, detektör…</a:t>
              </a:r>
              <a:endParaRPr lang="tr-TR" sz="1400" dirty="0">
                <a:solidFill>
                  <a:srgbClr val="00B0F0"/>
                </a:solidFill>
                <a:latin typeface="CMU Sans Serif Demi Condensed" pitchFamily="2" charset="0"/>
                <a:ea typeface="CMU Sans Serif Demi Condensed" pitchFamily="2" charset="0"/>
                <a:cs typeface="CMU Sans Serif Demi Condensed" pitchFamily="2" charset="0"/>
              </a:endParaRPr>
            </a:p>
          </p:txBody>
        </p:sp>
        <p:cxnSp>
          <p:nvCxnSpPr>
            <p:cNvPr id="83" name="Straight Arrow Connector 82"/>
            <p:cNvCxnSpPr>
              <a:stCxn id="79" idx="3"/>
              <a:endCxn id="80" idx="1"/>
            </p:cNvCxnSpPr>
            <p:nvPr/>
          </p:nvCxnSpPr>
          <p:spPr>
            <a:xfrm>
              <a:off x="4925811" y="5937849"/>
              <a:ext cx="506856" cy="672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>
              <a:stCxn id="4" idx="3"/>
              <a:endCxn id="79" idx="1"/>
            </p:cNvCxnSpPr>
            <p:nvPr/>
          </p:nvCxnSpPr>
          <p:spPr>
            <a:xfrm>
              <a:off x="2071670" y="3420106"/>
              <a:ext cx="853877" cy="2517743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6" name="Rectangle 125"/>
          <p:cNvSpPr/>
          <p:nvPr/>
        </p:nvSpPr>
        <p:spPr>
          <a:xfrm>
            <a:off x="2285984" y="1071546"/>
            <a:ext cx="6858016" cy="250033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0" name="3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14 Şubat 2015</a:t>
            </a:r>
            <a:endParaRPr lang="en-US"/>
          </a:p>
        </p:txBody>
      </p:sp>
      <p:sp>
        <p:nvSpPr>
          <p:cNvPr id="42" name="41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C69A22-EAB7-4338-8B68-13C6C7566F14}" type="slidenum">
              <a:rPr lang="en-US" smtClean="0"/>
              <a:pPr>
                <a:defRPr/>
              </a:pPr>
              <a:t>6</a:t>
            </a:fld>
            <a:r>
              <a:rPr lang="tr-TR" smtClean="0"/>
              <a:t>/35</a:t>
            </a:r>
            <a:endParaRPr lang="en-US"/>
          </a:p>
        </p:txBody>
      </p:sp>
      <p:sp>
        <p:nvSpPr>
          <p:cNvPr id="43" name="4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AKSOY,     Ankara YEF Günleri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4 Veri Yer Tutucusu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14 Şubat 2015</a:t>
            </a:r>
            <a:endParaRPr lang="en-US"/>
          </a:p>
        </p:txBody>
      </p:sp>
      <p:sp>
        <p:nvSpPr>
          <p:cNvPr id="22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AKSOY,     Ankara YEF Günleri</a:t>
            </a:r>
            <a:endParaRPr lang="en-US"/>
          </a:p>
        </p:txBody>
      </p:sp>
      <p:sp>
        <p:nvSpPr>
          <p:cNvPr id="23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693D12-4183-42DF-8D3A-ED23DB8C57DD}" type="slidenum">
              <a:rPr lang="en-US"/>
              <a:pPr>
                <a:defRPr/>
              </a:pPr>
              <a:t>7</a:t>
            </a:fld>
            <a:r>
              <a:rPr lang="tr-TR"/>
              <a:t>/35</a:t>
            </a:r>
            <a:endParaRPr lang="en-US"/>
          </a:p>
        </p:txBody>
      </p:sp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TARLA </a:t>
            </a:r>
            <a:r>
              <a:rPr lang="tr-TR" sz="4000" smtClean="0"/>
              <a:t>Elektron Demeti</a:t>
            </a:r>
            <a:endParaRPr lang="en-US" sz="4000" smtClean="0"/>
          </a:p>
        </p:txBody>
      </p:sp>
      <p:sp>
        <p:nvSpPr>
          <p:cNvPr id="7174" name="Rectangle 16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981075"/>
            <a:ext cx="4392612" cy="719138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1800" smtClean="0"/>
              <a:t>Elektron paketleri kaynak içerisinde bulunan hızlı grid kontrol sistemi ile üretilir. </a:t>
            </a:r>
            <a:endParaRPr lang="en-US" sz="1800" smtClean="0"/>
          </a:p>
        </p:txBody>
      </p:sp>
      <p:pic>
        <p:nvPicPr>
          <p:cNvPr id="7175" name="Picture 6" descr="beamti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916113"/>
            <a:ext cx="4032250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6" name="AutoShape 19"/>
          <p:cNvSpPr>
            <a:spLocks noChangeArrowheads="1"/>
          </p:cNvSpPr>
          <p:nvPr/>
        </p:nvSpPr>
        <p:spPr bwMode="auto">
          <a:xfrm>
            <a:off x="5003800" y="981075"/>
            <a:ext cx="3311525" cy="936625"/>
          </a:xfrm>
          <a:prstGeom prst="flowChartAlternateProcess">
            <a:avLst/>
          </a:prstGeom>
          <a:gradFill rotWithShape="1">
            <a:gsLst>
              <a:gs pos="0">
                <a:srgbClr val="333399"/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7177" name="Text Box 23"/>
          <p:cNvSpPr txBox="1">
            <a:spLocks noChangeArrowheads="1"/>
          </p:cNvSpPr>
          <p:nvPr/>
        </p:nvSpPr>
        <p:spPr bwMode="auto">
          <a:xfrm>
            <a:off x="5867400" y="476250"/>
            <a:ext cx="1728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tr-TR"/>
          </a:p>
        </p:txBody>
      </p:sp>
      <p:sp>
        <p:nvSpPr>
          <p:cNvPr id="7178" name="Text Box 25"/>
          <p:cNvSpPr txBox="1">
            <a:spLocks noChangeArrowheads="1"/>
          </p:cNvSpPr>
          <p:nvPr/>
        </p:nvSpPr>
        <p:spPr bwMode="auto">
          <a:xfrm>
            <a:off x="5653088" y="1052513"/>
            <a:ext cx="2016125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latin typeface="Calibri" pitchFamily="34" charset="0"/>
              </a:rPr>
              <a:t>CW </a:t>
            </a:r>
            <a:r>
              <a:rPr lang="tr-TR" sz="2400" b="1">
                <a:latin typeface="Calibri" pitchFamily="34" charset="0"/>
              </a:rPr>
              <a:t>demet</a:t>
            </a:r>
            <a:endParaRPr lang="en-US" sz="2400" b="1">
              <a:latin typeface="Calibri" pitchFamily="34" charset="0"/>
            </a:endParaRPr>
          </a:p>
          <a:p>
            <a:pPr algn="ctr"/>
            <a:r>
              <a:rPr lang="en-US">
                <a:latin typeface="Calibri" pitchFamily="34" charset="0"/>
              </a:rPr>
              <a:t>1 mA, 0-40 MeV</a:t>
            </a:r>
          </a:p>
        </p:txBody>
      </p:sp>
      <p:grpSp>
        <p:nvGrpSpPr>
          <p:cNvPr id="7179" name="Group 32"/>
          <p:cNvGrpSpPr>
            <a:grpSpLocks/>
          </p:cNvGrpSpPr>
          <p:nvPr/>
        </p:nvGrpSpPr>
        <p:grpSpPr bwMode="auto">
          <a:xfrm>
            <a:off x="4572000" y="2781300"/>
            <a:ext cx="2017713" cy="1516063"/>
            <a:chOff x="3061" y="1752"/>
            <a:chExt cx="1271" cy="955"/>
          </a:xfrm>
        </p:grpSpPr>
        <p:sp>
          <p:nvSpPr>
            <p:cNvPr id="7190" name="Text Box 26"/>
            <p:cNvSpPr txBox="1">
              <a:spLocks noChangeArrowheads="1"/>
            </p:cNvSpPr>
            <p:nvPr/>
          </p:nvSpPr>
          <p:spPr bwMode="auto">
            <a:xfrm>
              <a:off x="3065" y="1979"/>
              <a:ext cx="1267" cy="728"/>
            </a:xfrm>
            <a:prstGeom prst="rect">
              <a:avLst/>
            </a:prstGeom>
            <a:solidFill>
              <a:srgbClr val="99CCFF">
                <a:alpha val="52156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b="1" dirty="0">
                  <a:latin typeface="Calibri" pitchFamily="34" charset="0"/>
                </a:rPr>
                <a:t>3</a:t>
              </a:r>
              <a:r>
                <a:rPr lang="tr-TR" sz="1400" b="1" dirty="0">
                  <a:latin typeface="Calibri" pitchFamily="34" charset="0"/>
                </a:rPr>
                <a:t> – </a:t>
              </a:r>
              <a:r>
                <a:rPr lang="en-US" sz="1400" b="1" dirty="0">
                  <a:latin typeface="Calibri" pitchFamily="34" charset="0"/>
                </a:rPr>
                <a:t>250</a:t>
              </a:r>
              <a:r>
                <a:rPr lang="tr-TR" sz="1400" b="1" dirty="0">
                  <a:latin typeface="Calibri" pitchFamily="34" charset="0"/>
                </a:rPr>
                <a:t> </a:t>
              </a:r>
              <a:r>
                <a:rPr lang="en-US" sz="1400" b="1" dirty="0">
                  <a:latin typeface="Calibri" pitchFamily="34" charset="0"/>
                  <a:cs typeface="Arial" charset="0"/>
                </a:rPr>
                <a:t>µ</a:t>
              </a:r>
              <a:r>
                <a:rPr lang="en-US" sz="1400" b="1" dirty="0">
                  <a:latin typeface="Calibri" pitchFamily="34" charset="0"/>
                </a:rPr>
                <a:t>m</a:t>
              </a:r>
            </a:p>
            <a:p>
              <a:pPr>
                <a:buFontTx/>
                <a:buChar char="•"/>
              </a:pPr>
              <a:r>
                <a:rPr lang="en-US" sz="1400" dirty="0">
                  <a:latin typeface="Calibri" pitchFamily="34" charset="0"/>
                </a:rPr>
                <a:t>materials research</a:t>
              </a:r>
              <a:endParaRPr lang="tr-TR" sz="1400" dirty="0"/>
            </a:p>
            <a:p>
              <a:pPr>
                <a:buFontTx/>
                <a:buChar char="•"/>
              </a:pPr>
              <a:r>
                <a:rPr lang="en-US" sz="1400" dirty="0">
                  <a:latin typeface="Calibri" pitchFamily="34" charset="0"/>
                </a:rPr>
                <a:t> bi</a:t>
              </a:r>
              <a:r>
                <a:rPr lang="tr-TR" sz="1400" dirty="0">
                  <a:latin typeface="Calibri" pitchFamily="34" charset="0"/>
                </a:rPr>
                <a:t>o</a:t>
              </a:r>
              <a:r>
                <a:rPr lang="en-US" sz="1400" dirty="0">
                  <a:latin typeface="Calibri" pitchFamily="34" charset="0"/>
                </a:rPr>
                <a:t>physics</a:t>
              </a:r>
              <a:endParaRPr lang="tr-TR" sz="1400" dirty="0"/>
            </a:p>
            <a:p>
              <a:pPr>
                <a:buFontTx/>
                <a:buChar char="•"/>
              </a:pPr>
              <a:r>
                <a:rPr lang="en-US" sz="1400" dirty="0">
                  <a:latin typeface="Calibri" pitchFamily="34" charset="0"/>
                </a:rPr>
                <a:t> biochemistry</a:t>
              </a:r>
              <a:endParaRPr lang="tr-TR" sz="1400" dirty="0"/>
            </a:p>
            <a:p>
              <a:pPr>
                <a:buFontTx/>
                <a:buChar char="•"/>
              </a:pPr>
              <a:r>
                <a:rPr lang="en-US" sz="1400" dirty="0">
                  <a:latin typeface="Calibri" pitchFamily="34" charset="0"/>
                </a:rPr>
                <a:t>environment</a:t>
              </a:r>
            </a:p>
          </p:txBody>
        </p:sp>
        <p:sp>
          <p:nvSpPr>
            <p:cNvPr id="7191" name="Text Box 27"/>
            <p:cNvSpPr txBox="1">
              <a:spLocks noChangeArrowheads="1"/>
            </p:cNvSpPr>
            <p:nvPr/>
          </p:nvSpPr>
          <p:spPr bwMode="auto">
            <a:xfrm>
              <a:off x="3061" y="1752"/>
              <a:ext cx="1271" cy="231"/>
            </a:xfrm>
            <a:prstGeom prst="rect">
              <a:avLst/>
            </a:prstGeom>
            <a:solidFill>
              <a:srgbClr val="3366FF">
                <a:alpha val="6196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100000"/>
                </a:spcBef>
                <a:spcAft>
                  <a:spcPct val="40000"/>
                </a:spcAft>
              </a:pPr>
              <a:r>
                <a:rPr lang="tr-TR">
                  <a:latin typeface="Calibri" pitchFamily="34" charset="0"/>
                </a:rPr>
                <a:t>Koherent IR lazer</a:t>
              </a:r>
              <a:endParaRPr lang="en-US">
                <a:latin typeface="Calibri" pitchFamily="34" charset="0"/>
              </a:endParaRPr>
            </a:p>
          </p:txBody>
        </p:sp>
      </p:grpSp>
      <p:sp>
        <p:nvSpPr>
          <p:cNvPr id="7180" name="Rectangle 30"/>
          <p:cNvSpPr>
            <a:spLocks noChangeArrowheads="1"/>
          </p:cNvSpPr>
          <p:nvPr/>
        </p:nvSpPr>
        <p:spPr bwMode="auto">
          <a:xfrm>
            <a:off x="34925" y="5734050"/>
            <a:ext cx="4752975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Clr>
                <a:srgbClr val="006666"/>
              </a:buClr>
              <a:buSzPct val="80000"/>
              <a:buFont typeface="Wingdings" pitchFamily="2" charset="2"/>
              <a:buNone/>
            </a:pPr>
            <a:r>
              <a:rPr lang="tr-TR">
                <a:latin typeface="Calibri" pitchFamily="34" charset="0"/>
              </a:rPr>
              <a:t>Makro atma yapısı ise enjektör üzerinde kurulan makro atma kontrolcüsü ile yönetilir.</a:t>
            </a:r>
            <a:endParaRPr lang="en-US">
              <a:latin typeface="Calibri" pitchFamily="34" charset="0"/>
            </a:endParaRPr>
          </a:p>
        </p:txBody>
      </p:sp>
      <p:grpSp>
        <p:nvGrpSpPr>
          <p:cNvPr id="7181" name="Group 33"/>
          <p:cNvGrpSpPr>
            <a:grpSpLocks/>
          </p:cNvGrpSpPr>
          <p:nvPr/>
        </p:nvGrpSpPr>
        <p:grpSpPr bwMode="auto">
          <a:xfrm>
            <a:off x="6804025" y="2755900"/>
            <a:ext cx="2232025" cy="1516063"/>
            <a:chOff x="3061" y="1752"/>
            <a:chExt cx="1271" cy="955"/>
          </a:xfrm>
        </p:grpSpPr>
        <p:sp>
          <p:nvSpPr>
            <p:cNvPr id="7188" name="Text Box 34"/>
            <p:cNvSpPr txBox="1">
              <a:spLocks noChangeArrowheads="1"/>
            </p:cNvSpPr>
            <p:nvPr/>
          </p:nvSpPr>
          <p:spPr bwMode="auto">
            <a:xfrm>
              <a:off x="3065" y="1979"/>
              <a:ext cx="1267" cy="728"/>
            </a:xfrm>
            <a:prstGeom prst="rect">
              <a:avLst/>
            </a:prstGeom>
            <a:solidFill>
              <a:srgbClr val="99CCFF">
                <a:alpha val="52156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b="1"/>
                <a:t>0</a:t>
              </a:r>
              <a:r>
                <a:rPr lang="tr-TR" sz="1400" b="1"/>
                <a:t> – 3</a:t>
              </a:r>
              <a:r>
                <a:rPr lang="en-US" sz="1400" b="1"/>
                <a:t>0</a:t>
              </a:r>
              <a:r>
                <a:rPr lang="tr-TR" sz="1400" b="1"/>
                <a:t> </a:t>
              </a:r>
              <a:r>
                <a:rPr lang="en-US" sz="1400" b="1"/>
                <a:t>MeV</a:t>
              </a:r>
            </a:p>
            <a:p>
              <a:pPr>
                <a:buFontTx/>
                <a:buChar char="•"/>
              </a:pPr>
              <a:r>
                <a:rPr lang="tr-TR" sz="1400">
                  <a:latin typeface="Calibri" pitchFamily="34" charset="0"/>
                </a:rPr>
                <a:t>N</a:t>
              </a:r>
              <a:r>
                <a:rPr lang="en-US" sz="1400">
                  <a:latin typeface="Calibri" pitchFamily="34" charset="0"/>
                </a:rPr>
                <a:t>uclear </a:t>
              </a:r>
              <a:r>
                <a:rPr lang="tr-TR" sz="1400">
                  <a:latin typeface="Calibri" pitchFamily="34" charset="0"/>
                </a:rPr>
                <a:t>p</a:t>
              </a:r>
              <a:r>
                <a:rPr lang="en-US" sz="1400">
                  <a:latin typeface="Calibri" pitchFamily="34" charset="0"/>
                </a:rPr>
                <a:t>hys</a:t>
              </a:r>
              <a:r>
                <a:rPr lang="tr-TR" sz="1400">
                  <a:latin typeface="Calibri" pitchFamily="34" charset="0"/>
                </a:rPr>
                <a:t>ics</a:t>
              </a:r>
            </a:p>
            <a:p>
              <a:pPr>
                <a:buFontTx/>
                <a:buChar char="•"/>
              </a:pPr>
              <a:r>
                <a:rPr lang="en-US" sz="1400">
                  <a:latin typeface="Calibri" pitchFamily="34" charset="0"/>
                </a:rPr>
                <a:t>Nuclear</a:t>
              </a:r>
              <a:r>
                <a:rPr lang="tr-TR" sz="1400">
                  <a:latin typeface="Calibri" pitchFamily="34" charset="0"/>
                </a:rPr>
                <a:t> </a:t>
              </a:r>
              <a:r>
                <a:rPr lang="en-US" sz="1400">
                  <a:latin typeface="Calibri" pitchFamily="34" charset="0"/>
                </a:rPr>
                <a:t>astrophys</a:t>
              </a:r>
              <a:r>
                <a:rPr lang="tr-TR" sz="1400">
                  <a:latin typeface="Calibri" pitchFamily="34" charset="0"/>
                </a:rPr>
                <a:t>iscs</a:t>
              </a:r>
            </a:p>
            <a:p>
              <a:pPr>
                <a:buFontTx/>
                <a:buChar char="•"/>
              </a:pPr>
              <a:r>
                <a:rPr lang="tr-TR" sz="1400">
                  <a:latin typeface="Calibri" pitchFamily="34" charset="0"/>
                </a:rPr>
                <a:t>Radiation physics</a:t>
              </a:r>
            </a:p>
            <a:p>
              <a:pPr>
                <a:buFontTx/>
                <a:buChar char="•"/>
              </a:pPr>
              <a:endParaRPr lang="en-US" sz="1400">
                <a:latin typeface="Calibri" pitchFamily="34" charset="0"/>
              </a:endParaRPr>
            </a:p>
          </p:txBody>
        </p:sp>
        <p:sp>
          <p:nvSpPr>
            <p:cNvPr id="7189" name="Text Box 35"/>
            <p:cNvSpPr txBox="1">
              <a:spLocks noChangeArrowheads="1"/>
            </p:cNvSpPr>
            <p:nvPr/>
          </p:nvSpPr>
          <p:spPr bwMode="auto">
            <a:xfrm>
              <a:off x="3061" y="1752"/>
              <a:ext cx="1271" cy="231"/>
            </a:xfrm>
            <a:prstGeom prst="rect">
              <a:avLst/>
            </a:prstGeom>
            <a:solidFill>
              <a:srgbClr val="3366FF">
                <a:alpha val="6196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tr-TR">
                  <a:latin typeface="Calibri" pitchFamily="34" charset="0"/>
                </a:rPr>
                <a:t>Polarize Bremss</a:t>
              </a:r>
              <a:endParaRPr lang="en-US">
                <a:latin typeface="Calibri" pitchFamily="34" charset="0"/>
              </a:endParaRPr>
            </a:p>
          </p:txBody>
        </p:sp>
      </p:grpSp>
      <p:sp>
        <p:nvSpPr>
          <p:cNvPr id="7182" name="Line 36"/>
          <p:cNvSpPr>
            <a:spLocks noChangeShapeType="1"/>
          </p:cNvSpPr>
          <p:nvPr/>
        </p:nvSpPr>
        <p:spPr bwMode="auto">
          <a:xfrm>
            <a:off x="5580063" y="2060575"/>
            <a:ext cx="0" cy="5762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sp>
        <p:nvSpPr>
          <p:cNvPr id="7183" name="Line 37"/>
          <p:cNvSpPr>
            <a:spLocks noChangeShapeType="1"/>
          </p:cNvSpPr>
          <p:nvPr/>
        </p:nvSpPr>
        <p:spPr bwMode="auto">
          <a:xfrm>
            <a:off x="7885113" y="2060575"/>
            <a:ext cx="0" cy="5762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sp>
        <p:nvSpPr>
          <p:cNvPr id="109606" name="Line 38"/>
          <p:cNvSpPr>
            <a:spLocks noChangeShapeType="1"/>
          </p:cNvSpPr>
          <p:nvPr/>
        </p:nvSpPr>
        <p:spPr bwMode="auto">
          <a:xfrm>
            <a:off x="6732588" y="2133600"/>
            <a:ext cx="0" cy="2808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5794375" y="5008563"/>
            <a:ext cx="2017713" cy="1303337"/>
            <a:chOff x="3061" y="1752"/>
            <a:chExt cx="1271" cy="821"/>
          </a:xfrm>
        </p:grpSpPr>
        <p:sp>
          <p:nvSpPr>
            <p:cNvPr id="7186" name="Text Box 41"/>
            <p:cNvSpPr txBox="1">
              <a:spLocks noChangeArrowheads="1"/>
            </p:cNvSpPr>
            <p:nvPr/>
          </p:nvSpPr>
          <p:spPr bwMode="auto">
            <a:xfrm>
              <a:off x="3065" y="1979"/>
              <a:ext cx="1267" cy="594"/>
            </a:xfrm>
            <a:prstGeom prst="rect">
              <a:avLst/>
            </a:prstGeom>
            <a:solidFill>
              <a:srgbClr val="99CCFF">
                <a:alpha val="52156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b="1">
                  <a:latin typeface="Calibri" pitchFamily="34" charset="0"/>
                </a:rPr>
                <a:t>0</a:t>
              </a:r>
              <a:r>
                <a:rPr lang="tr-TR" sz="1400" b="1">
                  <a:latin typeface="Calibri" pitchFamily="34" charset="0"/>
                </a:rPr>
                <a:t> – </a:t>
              </a:r>
              <a:r>
                <a:rPr lang="en-US" sz="1400" b="1">
                  <a:latin typeface="Calibri" pitchFamily="34" charset="0"/>
                </a:rPr>
                <a:t>40</a:t>
              </a:r>
              <a:r>
                <a:rPr lang="tr-TR" sz="1400" b="1">
                  <a:latin typeface="Calibri" pitchFamily="34" charset="0"/>
                </a:rPr>
                <a:t> </a:t>
              </a:r>
              <a:r>
                <a:rPr lang="en-US" sz="1400" b="1">
                  <a:latin typeface="Calibri" pitchFamily="34" charset="0"/>
                </a:rPr>
                <a:t>MeV</a:t>
              </a:r>
            </a:p>
            <a:p>
              <a:pPr>
                <a:buFontTx/>
                <a:buChar char="•"/>
              </a:pPr>
              <a:r>
                <a:rPr lang="en-US" sz="1400">
                  <a:latin typeface="Calibri" pitchFamily="34" charset="0"/>
                </a:rPr>
                <a:t>radio biology</a:t>
              </a:r>
              <a:endParaRPr lang="tr-TR" sz="1400">
                <a:latin typeface="Calibri" pitchFamily="34" charset="0"/>
              </a:endParaRPr>
            </a:p>
            <a:p>
              <a:pPr>
                <a:buFontTx/>
                <a:buChar char="•"/>
              </a:pPr>
              <a:r>
                <a:rPr lang="en-US" sz="1400">
                  <a:latin typeface="Calibri" pitchFamily="34" charset="0"/>
                </a:rPr>
                <a:t>detector studies</a:t>
              </a:r>
              <a:endParaRPr lang="tr-TR" sz="1400">
                <a:latin typeface="Calibri" pitchFamily="34" charset="0"/>
              </a:endParaRPr>
            </a:p>
            <a:p>
              <a:pPr>
                <a:buFontTx/>
                <a:buChar char="•"/>
              </a:pPr>
              <a:r>
                <a:rPr lang="en-US" sz="1400">
                  <a:latin typeface="Calibri" pitchFamily="34" charset="0"/>
                </a:rPr>
                <a:t>materials research</a:t>
              </a:r>
            </a:p>
          </p:txBody>
        </p:sp>
        <p:sp>
          <p:nvSpPr>
            <p:cNvPr id="7187" name="Text Box 42"/>
            <p:cNvSpPr txBox="1">
              <a:spLocks noChangeArrowheads="1"/>
            </p:cNvSpPr>
            <p:nvPr/>
          </p:nvSpPr>
          <p:spPr bwMode="auto">
            <a:xfrm>
              <a:off x="3061" y="1752"/>
              <a:ext cx="1271" cy="231"/>
            </a:xfrm>
            <a:prstGeom prst="rect">
              <a:avLst/>
            </a:prstGeom>
            <a:solidFill>
              <a:srgbClr val="3366FF">
                <a:alpha val="6196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100000"/>
                </a:spcBef>
                <a:spcAft>
                  <a:spcPct val="40000"/>
                </a:spcAft>
              </a:pPr>
              <a:r>
                <a:rPr lang="tr-TR">
                  <a:latin typeface="Calibri" pitchFamily="34" charset="0"/>
                </a:rPr>
                <a:t>Electrons</a:t>
              </a:r>
              <a:endParaRPr lang="en-US">
                <a:latin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60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Veri Yer Tutucusu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14 Şubat 2015</a:t>
            </a:r>
            <a:endParaRPr lang="en-US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AKSOY,     Ankara YEF Günleri</a:t>
            </a:r>
            <a:endParaRPr lang="en-US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745CFD-89FE-45BA-BE4E-FE42890BD7FE}" type="slidenum">
              <a:rPr lang="en-US"/>
              <a:pPr>
                <a:defRPr/>
              </a:pPr>
              <a:t>8</a:t>
            </a:fld>
            <a:r>
              <a:rPr lang="tr-TR"/>
              <a:t>/35</a:t>
            </a:r>
            <a:endParaRPr lang="en-US"/>
          </a:p>
        </p:txBody>
      </p:sp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z="4000" smtClean="0"/>
              <a:t>Elektron demeti parametreleri</a:t>
            </a:r>
            <a:endParaRPr lang="en-US" sz="4000" smtClean="0"/>
          </a:p>
        </p:txBody>
      </p:sp>
      <p:sp>
        <p:nvSpPr>
          <p:cNvPr id="81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tr-TR" smtClean="0"/>
          </a:p>
        </p:txBody>
      </p:sp>
      <p:pic>
        <p:nvPicPr>
          <p:cNvPr id="8199" name="Picture 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5538"/>
            <a:ext cx="9144000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3 Veri Yer Tutucusu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14 Şubat 2015</a:t>
            </a:r>
            <a:endParaRPr lang="en-US"/>
          </a:p>
        </p:txBody>
      </p:sp>
      <p:sp>
        <p:nvSpPr>
          <p:cNvPr id="9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AKSOY,     Ankara YEF Günleri</a:t>
            </a:r>
            <a:endParaRPr lang="en-US"/>
          </a:p>
        </p:txBody>
      </p:sp>
      <p:sp>
        <p:nvSpPr>
          <p:cNvPr id="10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F37A12-8F58-4698-A6F8-9AA0DCFA7934}" type="slidenum">
              <a:rPr lang="en-US"/>
              <a:pPr>
                <a:defRPr/>
              </a:pPr>
              <a:t>9</a:t>
            </a:fld>
            <a:r>
              <a:rPr lang="tr-TR"/>
              <a:t>/35</a:t>
            </a:r>
            <a:endParaRPr lang="en-US"/>
          </a:p>
        </p:txBody>
      </p:sp>
      <p:pic>
        <p:nvPicPr>
          <p:cNvPr id="9221" name="Picture 5" descr="inject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836613"/>
            <a:ext cx="66960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z="4000" smtClean="0"/>
              <a:t>Elektron kaynağı ve enjektör</a:t>
            </a:r>
            <a:endParaRPr lang="en-US" sz="4000" smtClean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32" y="2681287"/>
            <a:ext cx="9144000" cy="3819547"/>
          </a:xfrm>
        </p:spPr>
        <p:txBody>
          <a:bodyPr>
            <a:noAutofit/>
          </a:bodyPr>
          <a:lstStyle/>
          <a:p>
            <a:pPr eaLnBrk="1" hangingPunct="1">
              <a:spcAft>
                <a:spcPct val="5000"/>
              </a:spcAft>
            </a:pPr>
            <a:r>
              <a:rPr lang="tr-TR" sz="2000" dirty="0" smtClean="0"/>
              <a:t>Enjektör normal iletken teknoloji tabanlı olup ana bileşenleri;</a:t>
            </a:r>
            <a:endParaRPr lang="en-US" sz="2000" dirty="0" smtClean="0"/>
          </a:p>
          <a:p>
            <a:pPr lvl="1" eaLnBrk="1" hangingPunct="1">
              <a:spcBef>
                <a:spcPct val="10000"/>
              </a:spcBef>
            </a:pPr>
            <a:r>
              <a:rPr lang="en-US" sz="1800" dirty="0" smtClean="0"/>
              <a:t>250 kV DC </a:t>
            </a:r>
            <a:r>
              <a:rPr lang="tr-TR" sz="1800" dirty="0" err="1" smtClean="0"/>
              <a:t>termionik</a:t>
            </a:r>
            <a:r>
              <a:rPr lang="tr-TR" sz="1800" dirty="0" smtClean="0"/>
              <a:t> tabanca</a:t>
            </a:r>
            <a:r>
              <a:rPr lang="en-US" sz="1800" dirty="0" smtClean="0"/>
              <a:t> (ELBE </a:t>
            </a:r>
            <a:r>
              <a:rPr lang="tr-TR" sz="1800" dirty="0" smtClean="0"/>
              <a:t>tasarımı-TARLA modifikasyonu</a:t>
            </a:r>
            <a:r>
              <a:rPr lang="en-US" sz="1800" dirty="0" smtClean="0"/>
              <a:t>)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sz="1800" dirty="0" smtClean="0"/>
              <a:t>260 MHz and 1.3 GHz </a:t>
            </a:r>
            <a:r>
              <a:rPr lang="tr-TR" sz="1800" dirty="0" smtClean="0"/>
              <a:t>paketleyici oyuklar</a:t>
            </a:r>
            <a:r>
              <a:rPr lang="en-US" sz="1800" dirty="0" smtClean="0"/>
              <a:t> (ELBE </a:t>
            </a:r>
            <a:r>
              <a:rPr lang="tr-TR" sz="1800" dirty="0" smtClean="0"/>
              <a:t>tasarımı-TARLA modifikasyonu</a:t>
            </a:r>
            <a:r>
              <a:rPr lang="en-US" sz="1800" dirty="0" smtClean="0"/>
              <a:t>)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sz="1800" dirty="0" smtClean="0"/>
              <a:t>5 solenoid </a:t>
            </a:r>
            <a:r>
              <a:rPr lang="tr-TR" sz="1800" dirty="0" smtClean="0"/>
              <a:t>ve 1 adet </a:t>
            </a:r>
            <a:r>
              <a:rPr lang="en-US" sz="1800" dirty="0" err="1" smtClean="0"/>
              <a:t>dipol</a:t>
            </a:r>
            <a:r>
              <a:rPr lang="tr-TR" sz="1800" dirty="0" smtClean="0"/>
              <a:t> </a:t>
            </a:r>
            <a:r>
              <a:rPr lang="tr-TR" sz="1800" dirty="0" err="1" smtClean="0"/>
              <a:t>magnet</a:t>
            </a:r>
            <a:r>
              <a:rPr lang="tr-TR" sz="1800" dirty="0" smtClean="0"/>
              <a:t> </a:t>
            </a:r>
            <a:endParaRPr lang="en-US" sz="1800" dirty="0" smtClean="0"/>
          </a:p>
          <a:p>
            <a:pPr eaLnBrk="1" hangingPunct="1">
              <a:spcBef>
                <a:spcPct val="25000"/>
              </a:spcBef>
              <a:spcAft>
                <a:spcPct val="10000"/>
              </a:spcAft>
            </a:pPr>
            <a:r>
              <a:rPr lang="tr-TR" sz="2000" dirty="0" smtClean="0"/>
              <a:t>Paketler katotta üretilir ve tabancayı terk ettiğinde 250 </a:t>
            </a:r>
            <a:r>
              <a:rPr lang="tr-TR" sz="2000" dirty="0" err="1" smtClean="0"/>
              <a:t>keV</a:t>
            </a:r>
            <a:r>
              <a:rPr lang="tr-TR" sz="2000" dirty="0" smtClean="0"/>
              <a:t> enerjide ve 500 </a:t>
            </a:r>
            <a:r>
              <a:rPr lang="tr-TR" sz="2000" dirty="0" err="1" smtClean="0"/>
              <a:t>ps</a:t>
            </a:r>
            <a:r>
              <a:rPr lang="tr-TR" sz="2000" dirty="0" smtClean="0"/>
              <a:t> uzunluktadır ve CW </a:t>
            </a:r>
            <a:r>
              <a:rPr lang="tr-TR" sz="2000" dirty="0" err="1" smtClean="0"/>
              <a:t>moddadır</a:t>
            </a:r>
            <a:endParaRPr lang="en-US" sz="2000" dirty="0" smtClean="0"/>
          </a:p>
          <a:p>
            <a:pPr eaLnBrk="1" hangingPunct="1">
              <a:spcBef>
                <a:spcPct val="25000"/>
              </a:spcBef>
              <a:spcAft>
                <a:spcPct val="10000"/>
              </a:spcAft>
            </a:pPr>
            <a:r>
              <a:rPr lang="tr-TR" sz="2000" dirty="0" smtClean="0"/>
              <a:t>260 MHz </a:t>
            </a:r>
            <a:r>
              <a:rPr lang="tr-TR" sz="2000" dirty="0" err="1" smtClean="0"/>
              <a:t>lik</a:t>
            </a:r>
            <a:r>
              <a:rPr lang="tr-TR" sz="2000" dirty="0" smtClean="0"/>
              <a:t> alt </a:t>
            </a:r>
            <a:r>
              <a:rPr lang="tr-TR" sz="2000" dirty="0" err="1" smtClean="0"/>
              <a:t>harmonik</a:t>
            </a:r>
            <a:r>
              <a:rPr lang="tr-TR" sz="2000" dirty="0" smtClean="0"/>
              <a:t> paketleyici ve 1.3 </a:t>
            </a:r>
            <a:r>
              <a:rPr lang="tr-TR" sz="2000" dirty="0" err="1" smtClean="0"/>
              <a:t>GHz’lik</a:t>
            </a:r>
            <a:r>
              <a:rPr lang="tr-TR" sz="2000" dirty="0" smtClean="0"/>
              <a:t> ana paketleyici ile paketlere enerji yayılımı verilir ve uzun yol boyunca sıkışması sağlanır. (10 </a:t>
            </a:r>
            <a:r>
              <a:rPr lang="tr-TR" sz="2000" dirty="0" err="1" smtClean="0"/>
              <a:t>ps</a:t>
            </a:r>
            <a:r>
              <a:rPr lang="tr-TR" sz="2000" dirty="0" smtClean="0"/>
              <a:t>) </a:t>
            </a:r>
          </a:p>
          <a:p>
            <a:pPr eaLnBrk="1" hangingPunct="1">
              <a:spcBef>
                <a:spcPct val="25000"/>
              </a:spcBef>
              <a:spcAft>
                <a:spcPct val="10000"/>
              </a:spcAft>
            </a:pPr>
            <a:r>
              <a:rPr lang="tr-TR" sz="2000" dirty="0" smtClean="0"/>
              <a:t>Eğer istenirse (</a:t>
            </a:r>
            <a:r>
              <a:rPr lang="tr-TR" sz="2000" dirty="0" err="1" smtClean="0"/>
              <a:t>diagnostik</a:t>
            </a:r>
            <a:r>
              <a:rPr lang="tr-TR" sz="2000" dirty="0" smtClean="0"/>
              <a:t> </a:t>
            </a:r>
            <a:r>
              <a:rPr lang="tr-TR" sz="2000" dirty="0" err="1" smtClean="0"/>
              <a:t>modu</a:t>
            </a:r>
            <a:r>
              <a:rPr lang="tr-TR" sz="2000" dirty="0" smtClean="0"/>
              <a:t> için gereklidir) sürekli yapıdaki demet makro </a:t>
            </a:r>
            <a:r>
              <a:rPr lang="tr-TR" sz="2000" dirty="0" err="1" smtClean="0"/>
              <a:t>pulser</a:t>
            </a:r>
            <a:r>
              <a:rPr lang="tr-TR" sz="2000" dirty="0" smtClean="0"/>
              <a:t> yardımı ile </a:t>
            </a:r>
            <a:r>
              <a:rPr lang="tr-TR" sz="2000" dirty="0" err="1" smtClean="0"/>
              <a:t>maktro</a:t>
            </a:r>
            <a:r>
              <a:rPr lang="tr-TR" sz="2000" dirty="0" smtClean="0"/>
              <a:t> atmalı yapıya </a:t>
            </a:r>
            <a:r>
              <a:rPr lang="tr-TR" sz="2000" dirty="0" err="1" smtClean="0"/>
              <a:t>donüştürülür</a:t>
            </a:r>
            <a:r>
              <a:rPr lang="tr-TR" sz="2000" dirty="0" smtClean="0"/>
              <a:t>. ( tekrarlama 1 Hz </a:t>
            </a:r>
            <a:r>
              <a:rPr lang="tr-TR" sz="2000" dirty="0" smtClean="0">
                <a:sym typeface="Wingdings" pitchFamily="2" charset="2"/>
              </a:rPr>
              <a:t></a:t>
            </a:r>
            <a:r>
              <a:rPr lang="tr-TR" sz="2000" dirty="0" smtClean="0"/>
              <a:t>CW, atma uzunluğu 50 </a:t>
            </a:r>
            <a:r>
              <a:rPr lang="en-US" sz="2000" dirty="0" smtClean="0"/>
              <a:t>µ</a:t>
            </a:r>
            <a:r>
              <a:rPr lang="tr-TR" sz="2000" dirty="0" smtClean="0"/>
              <a:t>s</a:t>
            </a:r>
            <a:r>
              <a:rPr lang="tr-TR" sz="2000" dirty="0" smtClean="0">
                <a:sym typeface="Wingdings" pitchFamily="2" charset="2"/>
              </a:rPr>
              <a:t> CW)</a:t>
            </a:r>
            <a:r>
              <a:rPr lang="tr-TR" sz="2000" dirty="0" smtClean="0"/>
              <a:t> </a:t>
            </a:r>
          </a:p>
        </p:txBody>
      </p:sp>
      <p:pic>
        <p:nvPicPr>
          <p:cNvPr id="114694" name="Picture 6" descr="gu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3500438"/>
            <a:ext cx="2378075" cy="197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5" name="Picture 7" descr="sh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575" y="3817958"/>
            <a:ext cx="1958975" cy="246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6" name="Picture 8" descr="f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1863" y="3675083"/>
            <a:ext cx="1958975" cy="246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Resim" descr="injector_assembly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321014"/>
            <a:ext cx="9144000" cy="3822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arsayılan Tasarım">
  <a:themeElements>
    <a:clrScheme name="Varsayılan Tasarı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arsayılan Tasarım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arsayılan Tasarı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is Teması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</TotalTime>
  <Words>2441</Words>
  <Application>Microsoft Macintosh PowerPoint</Application>
  <PresentationFormat>On-screen Show (4:3)</PresentationFormat>
  <Paragraphs>419</Paragraphs>
  <Slides>37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CMU Sans Serif</vt:lpstr>
      <vt:lpstr>CMU Sans Serif Demi Condensed</vt:lpstr>
      <vt:lpstr>Calibri</vt:lpstr>
      <vt:lpstr>Arial Rounded MT Bold</vt:lpstr>
      <vt:lpstr>Varsayılan Tasarım</vt:lpstr>
      <vt:lpstr>Ankara Üniversitesi Hızlandırıcı ve Lazer Tesisi Turkish Accelerator and Radiation Laboratory in Ankara (TARLA)</vt:lpstr>
      <vt:lpstr>TARLA</vt:lpstr>
      <vt:lpstr>TARLA’nın amacı</vt:lpstr>
      <vt:lpstr>TARLA Yerleşim Düzeni</vt:lpstr>
      <vt:lpstr>Çalışma Prensibi</vt:lpstr>
      <vt:lpstr>TARLA Araştırma potansiyeli</vt:lpstr>
      <vt:lpstr>TARLA Elektron Demeti</vt:lpstr>
      <vt:lpstr>Elektron demeti parametreleri</vt:lpstr>
      <vt:lpstr>Elektron kaynağı ve enjektör</vt:lpstr>
      <vt:lpstr>Ana Hızlandırıcı Bölümü</vt:lpstr>
      <vt:lpstr>Süperiletken ELBE modülü</vt:lpstr>
      <vt:lpstr>Manyetik paket sıkıştırıcı/uzatıcı</vt:lpstr>
      <vt:lpstr>TARLA RF – Sistemi, Blok diyagram</vt:lpstr>
      <vt:lpstr>RF yükselteçler</vt:lpstr>
      <vt:lpstr>Düşük seviye RF kontrolcüler</vt:lpstr>
      <vt:lpstr>Helyum soğutma sistemi</vt:lpstr>
      <vt:lpstr>Serbest Elektron Lazeri üretimi</vt:lpstr>
      <vt:lpstr>Salındırıcı Magnet tasarımı</vt:lpstr>
      <vt:lpstr>Demetin Salındırıcı magnetlere iletilmesi</vt:lpstr>
      <vt:lpstr>Salındırıcı girişinde demet faz uzayları</vt:lpstr>
      <vt:lpstr>SEL hesaplamaları</vt:lpstr>
      <vt:lpstr>Salındırıcı - Rezonatör ve Beklenen SEL parametreleri</vt:lpstr>
      <vt:lpstr>Önerilen SEL uygulamaları</vt:lpstr>
      <vt:lpstr>Elektron tabancası ve paket oluşturma sistemi test düzeneği</vt:lpstr>
      <vt:lpstr>Elektron tabancası test düzeneği</vt:lpstr>
      <vt:lpstr>Test düzeneği kontrol sistemi (LabView)</vt:lpstr>
      <vt:lpstr>Test düzeneği elektronik R&amp;D </vt:lpstr>
      <vt:lpstr>Mekanik Tasarım</vt:lpstr>
      <vt:lpstr>Mekanik Montaj</vt:lpstr>
      <vt:lpstr>Demet Hattı Elemanlarının tasarımı</vt:lpstr>
      <vt:lpstr>Kontrol Sistemi</vt:lpstr>
      <vt:lpstr>Radyasyon Güvenliği</vt:lpstr>
      <vt:lpstr>Tesis için gerekli yazılımlar..</vt:lpstr>
      <vt:lpstr>Proje Yönetim </vt:lpstr>
      <vt:lpstr>Sonuç</vt:lpstr>
      <vt:lpstr>Disiplinler arası işbirliği</vt:lpstr>
      <vt:lpstr>PowerPoint Presentation</vt:lpstr>
    </vt:vector>
  </TitlesOfParts>
  <Company>aksoy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avni</dc:creator>
  <cp:lastModifiedBy>Sinan Kuday</cp:lastModifiedBy>
  <cp:revision>188</cp:revision>
  <dcterms:created xsi:type="dcterms:W3CDTF">2013-09-08T20:36:32Z</dcterms:created>
  <dcterms:modified xsi:type="dcterms:W3CDTF">2015-02-19T09:23:19Z</dcterms:modified>
</cp:coreProperties>
</file>